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58" r:id="rId2"/>
    <p:sldId id="360" r:id="rId3"/>
    <p:sldId id="476" r:id="rId4"/>
    <p:sldId id="568" r:id="rId5"/>
    <p:sldId id="704" r:id="rId6"/>
    <p:sldId id="479" r:id="rId7"/>
    <p:sldId id="768" r:id="rId8"/>
    <p:sldId id="853" r:id="rId9"/>
    <p:sldId id="869" r:id="rId10"/>
    <p:sldId id="870" r:id="rId11"/>
    <p:sldId id="868" r:id="rId12"/>
    <p:sldId id="854" r:id="rId13"/>
    <p:sldId id="856" r:id="rId14"/>
    <p:sldId id="857" r:id="rId15"/>
    <p:sldId id="872" r:id="rId16"/>
    <p:sldId id="871" r:id="rId17"/>
    <p:sldId id="855" r:id="rId18"/>
    <p:sldId id="6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51" autoAdjust="0"/>
    <p:restoredTop sz="48052" autoAdjust="0"/>
  </p:normalViewPr>
  <p:slideViewPr>
    <p:cSldViewPr snapToGrid="0">
      <p:cViewPr varScale="1">
        <p:scale>
          <a:sx n="34" d="100"/>
          <a:sy n="34" d="100"/>
        </p:scale>
        <p:origin x="1416" y="6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2" tIns="46581" rIns="93162" bIns="46581" rtlCol="0"/>
          <a:lstStyle>
            <a:lvl1pPr algn="r">
              <a:defRPr sz="1200"/>
            </a:lvl1pPr>
          </a:lstStyle>
          <a:p>
            <a:fld id="{37940DE7-40D7-2F48-987F-473A266EB2D1}" type="datetimeFigureOut">
              <a:rPr lang="en-US" smtClean="0"/>
              <a:t>1/13/2021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2" tIns="46581" rIns="93162" bIns="46581"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blehub.com/matthew/8-12.htm"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biblehub.com/revelation/21-8.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sz="1200" i="0" dirty="0">
                <a:solidFill>
                  <a:prstClr val="white"/>
                </a:solidFill>
              </a:rPr>
              <a:t>Revelation 22:6-7   </a:t>
            </a:r>
            <a:r>
              <a:rPr lang="en-US" sz="1200" i="1" dirty="0">
                <a:solidFill>
                  <a:prstClr val="white"/>
                </a:solidFill>
              </a:rPr>
              <a:t>6 And he said to me, “These </a:t>
            </a:r>
            <a:r>
              <a:rPr lang="en-US" sz="1200" b="1" i="1" u="sng" dirty="0">
                <a:solidFill>
                  <a:prstClr val="white"/>
                </a:solidFill>
              </a:rPr>
              <a:t>words</a:t>
            </a:r>
            <a:r>
              <a:rPr lang="en-US" sz="1200" i="1" dirty="0">
                <a:solidFill>
                  <a:prstClr val="white"/>
                </a:solidFill>
              </a:rPr>
              <a:t> are </a:t>
            </a:r>
            <a:r>
              <a:rPr lang="en-US" sz="1200" b="1" i="1" u="sng" dirty="0">
                <a:solidFill>
                  <a:prstClr val="white"/>
                </a:solidFill>
              </a:rPr>
              <a:t>faithful and true</a:t>
            </a:r>
            <a:r>
              <a:rPr lang="en-US" sz="1200" i="1" dirty="0">
                <a:solidFill>
                  <a:prstClr val="white"/>
                </a:solidFill>
              </a:rPr>
              <a:t>”; and the Lord, </a:t>
            </a:r>
            <a:r>
              <a:rPr lang="en-US" sz="1200" b="1" i="1" u="sng" dirty="0">
                <a:solidFill>
                  <a:prstClr val="white"/>
                </a:solidFill>
              </a:rPr>
              <a:t>the God of the spirits of the prophets</a:t>
            </a:r>
            <a:r>
              <a:rPr lang="en-US" sz="1200" i="1" dirty="0">
                <a:solidFill>
                  <a:prstClr val="white"/>
                </a:solidFill>
              </a:rPr>
              <a:t>, </a:t>
            </a:r>
            <a:r>
              <a:rPr lang="en-US" sz="1200" b="1" i="1" u="sng" dirty="0">
                <a:solidFill>
                  <a:prstClr val="white"/>
                </a:solidFill>
              </a:rPr>
              <a:t>sent His angel</a:t>
            </a:r>
            <a:r>
              <a:rPr lang="en-US" sz="1200" i="1" dirty="0">
                <a:solidFill>
                  <a:prstClr val="white"/>
                </a:solidFill>
              </a:rPr>
              <a:t> to show His bond-servants the things which </a:t>
            </a:r>
            <a:r>
              <a:rPr lang="en-US" sz="1200" b="1" i="1" u="sng" dirty="0">
                <a:solidFill>
                  <a:prstClr val="white"/>
                </a:solidFill>
              </a:rPr>
              <a:t>must soon take place</a:t>
            </a:r>
            <a:r>
              <a:rPr lang="en-US" sz="1200" i="1" dirty="0">
                <a:solidFill>
                  <a:prstClr val="white"/>
                </a:solidFill>
              </a:rPr>
              <a:t>. 7 “And behold, </a:t>
            </a:r>
            <a:r>
              <a:rPr lang="en-US" sz="1200" b="1" i="1" u="sng" dirty="0">
                <a:solidFill>
                  <a:srgbClr val="FFC000"/>
                </a:solidFill>
                <a:effectLst>
                  <a:outerShdw blurRad="38100" dist="38100" dir="2700000" algn="tl">
                    <a:srgbClr val="000000">
                      <a:alpha val="43137"/>
                    </a:srgbClr>
                  </a:outerShdw>
                </a:effectLst>
              </a:rPr>
              <a:t>I am coming quickly</a:t>
            </a:r>
            <a:r>
              <a:rPr lang="en-US" sz="1200" i="1" dirty="0">
                <a:solidFill>
                  <a:prstClr val="white"/>
                </a:solidFill>
              </a:rPr>
              <a:t>. Blessed is the one who </a:t>
            </a:r>
            <a:r>
              <a:rPr lang="en-US" sz="1200" b="1" i="1" u="sng" dirty="0">
                <a:solidFill>
                  <a:prstClr val="white"/>
                </a:solidFill>
              </a:rPr>
              <a:t>keeps the words</a:t>
            </a:r>
            <a:r>
              <a:rPr lang="en-US" sz="1200" i="1" dirty="0">
                <a:solidFill>
                  <a:prstClr val="white"/>
                </a:solidFill>
              </a:rPr>
              <a:t> of the prophecy of this book.”</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sz="1200" i="1" dirty="0">
              <a:solidFill>
                <a:prstClr val="white"/>
              </a:solidFill>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sz="1200" i="1" dirty="0">
              <a:solidFill>
                <a:prstClr val="white"/>
              </a:solidFill>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96371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startAt="8"/>
            </a:pPr>
            <a:r>
              <a:rPr lang="en-US" b="0" i="0" dirty="0"/>
              <a:t>John swears out his statement of accuracy (sounds like a sworn avadavat)</a:t>
            </a:r>
          </a:p>
          <a:p>
            <a:pPr marL="228600" indent="-228600">
              <a:buAutoNum type="arabicPlain" startAt="8"/>
            </a:pPr>
            <a:endParaRPr lang="en-US" b="0" i="0" dirty="0"/>
          </a:p>
          <a:p>
            <a:pPr marL="0" indent="0">
              <a:buNone/>
            </a:pPr>
            <a:r>
              <a:rPr lang="en-US" b="1" i="1" dirty="0"/>
              <a:t>Fell down to worship at the feet of the angel </a:t>
            </a:r>
            <a:r>
              <a:rPr lang="en-US" b="0" i="0" dirty="0">
                <a:sym typeface="Wingdings" panose="05000000000000000000" pitchFamily="2" charset="2"/>
              </a:rPr>
              <a:t> majestic and holy but only a servant!</a:t>
            </a:r>
          </a:p>
          <a:p>
            <a:pPr marL="171450" indent="-171450">
              <a:buFont typeface="Arial" panose="020B0604020202020204" pitchFamily="34" charset="0"/>
              <a:buChar char="•"/>
            </a:pPr>
            <a:r>
              <a:rPr lang="en-US" sz="1200" b="0" i="1" u="none" strike="noStrike" kern="1200" baseline="0" dirty="0">
                <a:solidFill>
                  <a:schemeClr val="tx1"/>
                </a:solidFill>
                <a:latin typeface="+mn-lt"/>
                <a:ea typeface="+mn-ea"/>
                <a:cs typeface="+mn-cs"/>
              </a:rPr>
              <a:t>Tyndale: </a:t>
            </a:r>
            <a:r>
              <a:rPr lang="en-US" sz="1200" b="0" i="0" u="none" strike="noStrike" kern="1200" baseline="0" dirty="0">
                <a:solidFill>
                  <a:schemeClr val="tx1"/>
                </a:solidFill>
                <a:latin typeface="+mn-lt"/>
                <a:ea typeface="+mn-ea"/>
                <a:cs typeface="+mn-cs"/>
              </a:rPr>
              <a:t>This renewed attempt at angel-worship is curious in view of the fact that a similar impulse had been so recently rejected (19:10). . . .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angel gives as the reason that he is John’s </a:t>
            </a:r>
            <a:r>
              <a:rPr lang="en-US" sz="1200" b="0" i="1" u="none" strike="noStrike" kern="1200" baseline="0" dirty="0">
                <a:solidFill>
                  <a:schemeClr val="tx1"/>
                </a:solidFill>
                <a:latin typeface="+mn-lt"/>
                <a:ea typeface="+mn-ea"/>
                <a:cs typeface="+mn-cs"/>
              </a:rPr>
              <a:t>fellow-servant</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syndoulos</a:t>
            </a:r>
            <a:r>
              <a:rPr lang="en-US" sz="1200" b="0" i="0" u="none" strike="noStrike" kern="1200" baseline="0" dirty="0">
                <a:solidFill>
                  <a:schemeClr val="tx1"/>
                </a:solidFill>
                <a:latin typeface="+mn-lt"/>
                <a:ea typeface="+mn-ea"/>
                <a:cs typeface="+mn-cs"/>
              </a:rPr>
              <a:t> = ‘fellow-slave’!). He is linked also with </a:t>
            </a:r>
            <a:r>
              <a:rPr lang="en-US" sz="1200" b="0" i="1" u="none" strike="noStrike" kern="1200" baseline="0" dirty="0">
                <a:solidFill>
                  <a:schemeClr val="tx1"/>
                </a:solidFill>
                <a:latin typeface="+mn-lt"/>
                <a:ea typeface="+mn-ea"/>
                <a:cs typeface="+mn-cs"/>
              </a:rPr>
              <a:t>the prophets</a:t>
            </a:r>
            <a:r>
              <a:rPr lang="en-US" sz="1200" b="0" i="0" u="none" strike="noStrike" kern="1200" baseline="0" dirty="0">
                <a:solidFill>
                  <a:schemeClr val="tx1"/>
                </a:solidFill>
                <a:latin typeface="+mn-lt"/>
                <a:ea typeface="+mn-ea"/>
                <a:cs typeface="+mn-cs"/>
              </a:rPr>
              <a:t> and with </a:t>
            </a:r>
            <a:r>
              <a:rPr lang="en-US" sz="1200" b="0" i="1" u="none" strike="noStrike" kern="1200" baseline="0" dirty="0">
                <a:solidFill>
                  <a:schemeClr val="tx1"/>
                </a:solidFill>
                <a:latin typeface="+mn-lt"/>
                <a:ea typeface="+mn-ea"/>
                <a:cs typeface="+mn-cs"/>
              </a:rPr>
              <a:t>all who keep the words of this book</a:t>
            </a:r>
            <a:r>
              <a:rPr lang="en-US" sz="1200" b="0" i="0" u="none" strike="noStrike" kern="1200" baseline="0" dirty="0">
                <a:solidFill>
                  <a:schemeClr val="tx1"/>
                </a:solidFill>
                <a:latin typeface="+mn-lt"/>
                <a:ea typeface="+mn-ea"/>
                <a:cs typeface="+mn-cs"/>
              </a:rPr>
              <a:t>. It is an intriguing thought that angels tell forth the word of God like the prophets do and that they too keep such words as are recorded here. We should not miss the importance of these words for an understanding of the proper dignity of the prophets. They rank with angels as servants of God. But even the greatest of God’s servants are not to be worshipped. Worship is reserved for God alone. </a:t>
            </a:r>
            <a:endParaRPr lang="en-US" b="0" i="0" dirty="0">
              <a:sym typeface="Wingdings" panose="05000000000000000000" pitchFamily="2" charset="2"/>
            </a:endParaRPr>
          </a:p>
          <a:p>
            <a:pPr marL="0" indent="0">
              <a:buNone/>
            </a:pPr>
            <a:endParaRPr lang="en-US" b="0" i="0" dirty="0">
              <a:sym typeface="Wingdings" panose="05000000000000000000" pitchFamily="2" charset="2"/>
            </a:endParaRPr>
          </a:p>
          <a:p>
            <a:pPr marL="0" indent="0">
              <a:buNone/>
            </a:pPr>
            <a:r>
              <a:rPr lang="en-US" b="0" i="1" dirty="0">
                <a:sym typeface="Wingdings" panose="05000000000000000000" pitchFamily="2" charset="2"/>
              </a:rPr>
              <a:t>Fellow servant</a:t>
            </a:r>
            <a:r>
              <a:rPr lang="en-US" b="0" i="0" dirty="0">
                <a:sym typeface="Wingdings" panose="05000000000000000000" pitchFamily="2" charset="2"/>
              </a:rPr>
              <a:t>   apostles, prophets, and ALL who keep the words of this book!!! (only hierarchy is God the Father and the Lamb thru the Spirit)</a:t>
            </a:r>
          </a:p>
          <a:p>
            <a:pPr marL="0" indent="0">
              <a:buNone/>
            </a:pPr>
            <a:endParaRPr lang="en-US" b="0" i="0" dirty="0">
              <a:sym typeface="Wingdings" panose="05000000000000000000" pitchFamily="2" charset="2"/>
            </a:endParaRPr>
          </a:p>
          <a:p>
            <a:pPr marL="0" indent="0">
              <a:buNone/>
            </a:pPr>
            <a:r>
              <a:rPr lang="en-US" b="1" i="1" dirty="0">
                <a:sym typeface="Wingdings" panose="05000000000000000000" pitchFamily="2" charset="2"/>
              </a:rPr>
              <a:t>Worship God!!! </a:t>
            </a:r>
            <a:r>
              <a:rPr lang="en-US" b="0" i="0" dirty="0">
                <a:sym typeface="Wingdings" panose="05000000000000000000" pitchFamily="2" charset="2"/>
              </a:rPr>
              <a:t>   THE THEME OF REVELATION !!!</a:t>
            </a:r>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328360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TIME IS NEAR == DO NOT SEAL UP THE WORDS</a:t>
            </a:r>
          </a:p>
          <a:p>
            <a:endParaRPr lang="en-US" b="0" i="1" dirty="0"/>
          </a:p>
          <a:p>
            <a:r>
              <a:rPr lang="en-US" b="0" i="1" dirty="0"/>
              <a:t>Newport: </a:t>
            </a:r>
            <a:r>
              <a:rPr lang="en-US" b="0" i="0" dirty="0"/>
              <a:t>verse 11 is not fatalism but a call to repentance</a:t>
            </a:r>
          </a:p>
          <a:p>
            <a:endParaRPr lang="en-US" b="0" i="0" dirty="0"/>
          </a:p>
          <a:p>
            <a:pPr marL="171450" indent="-171450">
              <a:buFont typeface="Arial" panose="020B0604020202020204" pitchFamily="34" charset="0"/>
              <a:buChar char="•"/>
            </a:pPr>
            <a:r>
              <a:rPr lang="en-US" b="1" i="1" dirty="0"/>
              <a:t>Wrong</a:t>
            </a:r>
            <a:r>
              <a:rPr lang="en-US" b="0" i="1" dirty="0"/>
              <a:t> </a:t>
            </a:r>
            <a:r>
              <a:rPr lang="en-US" b="0" i="1" dirty="0">
                <a:sym typeface="Wingdings" panose="05000000000000000000" pitchFamily="2" charset="2"/>
              </a:rPr>
              <a:t> </a:t>
            </a:r>
            <a:r>
              <a:rPr lang="el-GR" sz="1200" b="0" i="0" kern="1200" dirty="0">
                <a:solidFill>
                  <a:schemeClr val="tx1"/>
                </a:solidFill>
                <a:effectLst/>
                <a:latin typeface="+mn-lt"/>
                <a:ea typeface="+mn-ea"/>
                <a:cs typeface="+mn-cs"/>
              </a:rPr>
              <a:t>ἀδικῶν</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"unrighteousness") – properly, doing </a:t>
            </a:r>
            <a:r>
              <a:rPr lang="en-US" sz="1200" b="0" i="1" kern="1200" dirty="0">
                <a:solidFill>
                  <a:schemeClr val="tx1"/>
                </a:solidFill>
                <a:effectLst/>
                <a:latin typeface="+mn-lt"/>
                <a:ea typeface="+mn-ea"/>
                <a:cs typeface="+mn-cs"/>
              </a:rPr>
              <a:t>wrong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committing injustice</a:t>
            </a:r>
            <a:r>
              <a:rPr lang="en-US" sz="1200" b="0" i="0" kern="1200" dirty="0">
                <a:solidFill>
                  <a:schemeClr val="tx1"/>
                </a:solidFill>
                <a:effectLst/>
                <a:latin typeface="+mn-lt"/>
                <a:ea typeface="+mn-ea"/>
                <a:cs typeface="+mn-cs"/>
              </a:rPr>
              <a:t>), especially to inflict undeserved hurt by </a:t>
            </a:r>
            <a:r>
              <a:rPr lang="en-US" sz="1200" b="0" i="1" kern="1200" dirty="0">
                <a:solidFill>
                  <a:schemeClr val="tx1"/>
                </a:solidFill>
                <a:effectLst/>
                <a:latin typeface="+mn-lt"/>
                <a:ea typeface="+mn-ea"/>
                <a:cs typeface="+mn-cs"/>
              </a:rPr>
              <a:t>ignoring God's justice</a:t>
            </a:r>
            <a:r>
              <a:rPr lang="en-US" sz="1200" b="0" i="0" kern="1200" dirty="0">
                <a:solidFill>
                  <a:schemeClr val="tx1"/>
                </a:solidFill>
                <a:effectLst/>
                <a:latin typeface="+mn-lt"/>
                <a:ea typeface="+mn-ea"/>
                <a:cs typeface="+mn-cs"/>
              </a:rPr>
              <a:t> – i.e. acting contrary to what is </a:t>
            </a:r>
            <a:r>
              <a:rPr lang="en-US" sz="1200" b="0" i="1" kern="1200" dirty="0">
                <a:solidFill>
                  <a:schemeClr val="tx1"/>
                </a:solidFill>
                <a:effectLst/>
                <a:latin typeface="+mn-lt"/>
                <a:ea typeface="+mn-ea"/>
                <a:cs typeface="+mn-cs"/>
              </a:rPr>
              <a:t>divinely approved</a:t>
            </a:r>
            <a:r>
              <a:rPr lang="en-US" sz="1200" b="0" i="0" kern="1200" dirty="0">
                <a:solidFill>
                  <a:schemeClr val="tx1"/>
                </a:solidFill>
                <a:effectLst/>
                <a:latin typeface="+mn-lt"/>
                <a:ea typeface="+mn-ea"/>
                <a:cs typeface="+mn-cs"/>
              </a:rPr>
              <a:t>.</a:t>
            </a:r>
            <a:endParaRPr lang="en-US" b="0" i="1" dirty="0"/>
          </a:p>
          <a:p>
            <a:pPr marL="171450" indent="-171450">
              <a:buFont typeface="Arial" panose="020B0604020202020204" pitchFamily="34" charset="0"/>
              <a:buChar char="•"/>
            </a:pPr>
            <a:r>
              <a:rPr lang="en-US" b="1" i="1" dirty="0"/>
              <a:t>Filthy</a:t>
            </a:r>
            <a:r>
              <a:rPr lang="en-US" b="0" i="1" dirty="0"/>
              <a:t>  </a:t>
            </a:r>
            <a:r>
              <a:rPr lang="en-US" b="0" i="1" dirty="0">
                <a:sym typeface="Wingdings" panose="05000000000000000000" pitchFamily="2" charset="2"/>
              </a:rPr>
              <a:t>  </a:t>
            </a:r>
            <a:r>
              <a:rPr lang="el-GR" sz="1200" b="0" i="0" kern="1200" dirty="0">
                <a:solidFill>
                  <a:schemeClr val="tx1"/>
                </a:solidFill>
                <a:effectLst/>
                <a:latin typeface="+mn-lt"/>
                <a:ea typeface="+mn-ea"/>
                <a:cs typeface="+mn-cs"/>
              </a:rPr>
              <a:t>ῥυπαρὸς</a:t>
            </a:r>
            <a:r>
              <a:rPr lang="el-GR"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rPr>
              <a:t>filthy, defiled, dirty. [Only here and James 2:2: </a:t>
            </a:r>
            <a:r>
              <a:rPr lang="en-US" sz="1200" b="0" i="1" kern="1200" dirty="0">
                <a:solidFill>
                  <a:schemeClr val="tx1"/>
                </a:solidFill>
                <a:effectLst/>
                <a:latin typeface="+mn-lt"/>
                <a:ea typeface="+mn-ea"/>
                <a:cs typeface="+mn-cs"/>
              </a:rPr>
              <a:t>comes in a poor man in </a:t>
            </a:r>
            <a:r>
              <a:rPr lang="en-US" sz="1200" b="1" i="1" u="sng" kern="1200" dirty="0">
                <a:solidFill>
                  <a:schemeClr val="tx1"/>
                </a:solidFill>
                <a:effectLst/>
                <a:latin typeface="+mn-lt"/>
                <a:ea typeface="+mn-ea"/>
                <a:cs typeface="+mn-cs"/>
              </a:rPr>
              <a:t>dirty</a:t>
            </a:r>
            <a:r>
              <a:rPr lang="en-US" sz="1200" b="0" i="1" kern="1200" dirty="0">
                <a:solidFill>
                  <a:schemeClr val="tx1"/>
                </a:solidFill>
                <a:effectLst/>
                <a:latin typeface="+mn-lt"/>
                <a:ea typeface="+mn-ea"/>
                <a:cs typeface="+mn-cs"/>
              </a:rPr>
              <a:t> clothes</a:t>
            </a:r>
            <a:r>
              <a:rPr lang="en-US" sz="1200" b="0" i="0" kern="1200" dirty="0">
                <a:solidFill>
                  <a:schemeClr val="tx1"/>
                </a:solidFill>
                <a:effectLst/>
                <a:latin typeface="+mn-lt"/>
                <a:ea typeface="+mn-ea"/>
                <a:cs typeface="+mn-cs"/>
              </a:rPr>
              <a:t>]</a:t>
            </a:r>
            <a:endParaRPr lang="en-US" b="0" i="1" dirty="0"/>
          </a:p>
          <a:p>
            <a:pPr marL="0" indent="0">
              <a:buFont typeface="Arial" panose="020B0604020202020204" pitchFamily="34" charset="0"/>
              <a:buNone/>
            </a:pPr>
            <a:endParaRPr lang="en-US" b="0" i="1" dirty="0"/>
          </a:p>
          <a:p>
            <a:pPr marL="171450" indent="-171450">
              <a:buFont typeface="Arial" panose="020B0604020202020204" pitchFamily="34" charset="0"/>
              <a:buChar char="•"/>
            </a:pPr>
            <a:r>
              <a:rPr lang="en-US" b="1" i="1" dirty="0"/>
              <a:t>Righteous</a:t>
            </a:r>
            <a:r>
              <a:rPr lang="en-US" b="0" i="1" dirty="0"/>
              <a:t>  </a:t>
            </a:r>
            <a:r>
              <a:rPr lang="en-US" b="0" i="1" dirty="0">
                <a:sym typeface="Wingdings" panose="05000000000000000000" pitchFamily="2" charset="2"/>
              </a:rPr>
              <a:t>  </a:t>
            </a:r>
            <a:r>
              <a:rPr lang="el-GR" sz="1200" b="0" i="0" kern="1200" dirty="0">
                <a:solidFill>
                  <a:schemeClr val="tx1"/>
                </a:solidFill>
                <a:effectLst/>
                <a:latin typeface="+mn-lt"/>
                <a:ea typeface="+mn-ea"/>
                <a:cs typeface="+mn-cs"/>
              </a:rPr>
              <a:t>δίκαιος</a:t>
            </a:r>
            <a:r>
              <a:rPr lang="el-GR"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sym typeface="Wingdings" panose="05000000000000000000" pitchFamily="2" charset="2"/>
              </a:rPr>
              <a:t>  (</a:t>
            </a:r>
            <a:r>
              <a:rPr lang="en-US" sz="1200" b="0" i="0" kern="1200" dirty="0">
                <a:solidFill>
                  <a:schemeClr val="tx1"/>
                </a:solidFill>
                <a:effectLst/>
                <a:latin typeface="+mn-lt"/>
                <a:ea typeface="+mn-ea"/>
                <a:cs typeface="+mn-cs"/>
                <a:sym typeface="Wingdings" panose="05000000000000000000" pitchFamily="2" charset="2"/>
              </a:rPr>
              <a:t>an adjective, derived from </a:t>
            </a:r>
            <a:r>
              <a:rPr lang="en-US" sz="1200" b="0" i="0" kern="1200" dirty="0" err="1">
                <a:solidFill>
                  <a:schemeClr val="tx1"/>
                </a:solidFill>
                <a:effectLst/>
                <a:latin typeface="+mn-lt"/>
                <a:ea typeface="+mn-ea"/>
                <a:cs typeface="+mn-cs"/>
                <a:sym typeface="Wingdings" panose="05000000000000000000" pitchFamily="2" charset="2"/>
              </a:rPr>
              <a:t>dikē</a:t>
            </a:r>
            <a:r>
              <a:rPr lang="en-US" sz="1200" b="0" i="0" kern="1200" dirty="0">
                <a:solidFill>
                  <a:schemeClr val="tx1"/>
                </a:solidFill>
                <a:effectLst/>
                <a:latin typeface="+mn-lt"/>
                <a:ea typeface="+mn-ea"/>
                <a:cs typeface="+mn-cs"/>
                <a:sym typeface="Wingdings" panose="05000000000000000000" pitchFamily="2" charset="2"/>
              </a:rPr>
              <a:t>, "right, judicial approval") – properly, "approved by God" (J. Thayer); righteous; "just in the eyes of God" (Souter). ["Righteous" relates to conformity to God's standard (justice). </a:t>
            </a:r>
            <a:r>
              <a:rPr lang="en-US" sz="1200" b="0" i="1" kern="1200" dirty="0" err="1">
                <a:solidFill>
                  <a:schemeClr val="tx1"/>
                </a:solidFill>
                <a:effectLst/>
                <a:latin typeface="+mn-lt"/>
                <a:ea typeface="+mn-ea"/>
                <a:cs typeface="+mn-cs"/>
                <a:sym typeface="Wingdings" panose="05000000000000000000" pitchFamily="2" charset="2"/>
              </a:rPr>
              <a:t>díkaios</a:t>
            </a:r>
            <a:r>
              <a:rPr lang="en-US" sz="1200" b="0" i="0" kern="1200" dirty="0">
                <a:solidFill>
                  <a:schemeClr val="tx1"/>
                </a:solidFill>
                <a:effectLst/>
                <a:latin typeface="+mn-lt"/>
                <a:ea typeface="+mn-ea"/>
                <a:cs typeface="+mn-cs"/>
                <a:sym typeface="Wingdings" panose="05000000000000000000" pitchFamily="2" charset="2"/>
              </a:rPr>
              <a:t> ("righteous, just") describes what is in conformity to God's own being (His will, standard of rightness); hence "upright."</a:t>
            </a:r>
            <a:endParaRPr lang="en-US" b="0" i="1" dirty="0"/>
          </a:p>
          <a:p>
            <a:pPr marL="171450" indent="-171450">
              <a:buFont typeface="Arial" panose="020B0604020202020204" pitchFamily="34" charset="0"/>
              <a:buChar char="•"/>
            </a:pPr>
            <a:r>
              <a:rPr lang="en-US" b="1" i="1" dirty="0"/>
              <a:t>Holy</a:t>
            </a:r>
            <a:r>
              <a:rPr lang="en-US" b="0" i="1" dirty="0"/>
              <a:t>  </a:t>
            </a:r>
            <a:r>
              <a:rPr lang="en-US" b="0" i="1" dirty="0">
                <a:sym typeface="Wingdings" panose="05000000000000000000" pitchFamily="2" charset="2"/>
              </a:rPr>
              <a:t>  </a:t>
            </a:r>
            <a:r>
              <a:rPr lang="el-GR" b="0" i="1" dirty="0">
                <a:sym typeface="Wingdings" panose="05000000000000000000" pitchFamily="2" charset="2"/>
              </a:rPr>
              <a:t>ἅγιος</a:t>
            </a:r>
            <a:r>
              <a:rPr lang="en-US" b="0" i="1" dirty="0">
                <a:sym typeface="Wingdings" panose="05000000000000000000" pitchFamily="2" charset="2"/>
              </a:rPr>
              <a:t>    – </a:t>
            </a:r>
            <a:r>
              <a:rPr lang="en-US" b="0" i="0" dirty="0">
                <a:sym typeface="Wingdings" panose="05000000000000000000" pitchFamily="2" charset="2"/>
              </a:rPr>
              <a:t>properly, different (unlike), other ("otherness"), holy; for the believer,</a:t>
            </a:r>
            <a:r>
              <a:rPr lang="en-US" b="0" i="1" dirty="0">
                <a:sym typeface="Wingdings" panose="05000000000000000000" pitchFamily="2" charset="2"/>
              </a:rPr>
              <a:t> (</a:t>
            </a:r>
            <a:r>
              <a:rPr lang="en-US" b="0" i="1" dirty="0" err="1">
                <a:sym typeface="Wingdings" panose="05000000000000000000" pitchFamily="2" charset="2"/>
              </a:rPr>
              <a:t>hágios</a:t>
            </a:r>
            <a:r>
              <a:rPr lang="en-US" b="0" i="1" dirty="0">
                <a:sym typeface="Wingdings" panose="05000000000000000000" pitchFamily="2" charset="2"/>
              </a:rPr>
              <a:t>) </a:t>
            </a:r>
            <a:r>
              <a:rPr lang="en-US" b="0" i="0" dirty="0">
                <a:sym typeface="Wingdings" panose="05000000000000000000" pitchFamily="2" charset="2"/>
              </a:rPr>
              <a:t>means</a:t>
            </a:r>
            <a:r>
              <a:rPr lang="en-US" b="0" i="1" dirty="0">
                <a:sym typeface="Wingdings" panose="05000000000000000000" pitchFamily="2" charset="2"/>
              </a:rPr>
              <a:t> "likeness of nature with the Lord" </a:t>
            </a:r>
            <a:r>
              <a:rPr lang="en-US" b="0" i="0" dirty="0">
                <a:sym typeface="Wingdings" panose="05000000000000000000" pitchFamily="2" charset="2"/>
              </a:rPr>
              <a:t>because</a:t>
            </a:r>
            <a:r>
              <a:rPr lang="en-US" b="0" i="1" dirty="0">
                <a:sym typeface="Wingdings" panose="05000000000000000000" pitchFamily="2" charset="2"/>
              </a:rPr>
              <a:t> "different from the world."</a:t>
            </a:r>
          </a:p>
          <a:p>
            <a:pPr marL="171450" indent="-171450">
              <a:buFont typeface="Arial" panose="020B0604020202020204" pitchFamily="34" charset="0"/>
              <a:buChar char="•"/>
            </a:pPr>
            <a:endParaRPr lang="en-US" b="0" i="1" dirty="0">
              <a:sym typeface="Wingdings" panose="05000000000000000000" pitchFamily="2" charset="2"/>
            </a:endParaRPr>
          </a:p>
          <a:p>
            <a:pPr marL="0" indent="0">
              <a:buFont typeface="Arial" panose="020B0604020202020204" pitchFamily="34" charset="0"/>
              <a:buNone/>
            </a:pPr>
            <a:r>
              <a:rPr lang="en-US" b="0" i="1" dirty="0"/>
              <a:t>Dan. 12:10 “Many will be purged, purified and refined, but the wicked will act wickedly; and none of the wicked will understand, but those who have insight will understand.</a:t>
            </a:r>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288412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strike="noStrike" kern="1200" dirty="0">
                <a:solidFill>
                  <a:schemeClr val="tx1"/>
                </a:solidFill>
                <a:effectLst/>
                <a:latin typeface="+mn-lt"/>
                <a:ea typeface="+mn-ea"/>
                <a:cs typeface="+mn-cs"/>
              </a:rPr>
              <a:t>To reward each one as his work deserves:</a:t>
            </a:r>
          </a:p>
          <a:p>
            <a:r>
              <a:rPr lang="en-US" sz="1200" b="1" i="1" u="none" strike="noStrike" kern="1200" dirty="0">
                <a:solidFill>
                  <a:schemeClr val="tx1"/>
                </a:solidFill>
                <a:effectLst/>
                <a:latin typeface="+mn-lt"/>
                <a:ea typeface="+mn-ea"/>
                <a:cs typeface="+mn-cs"/>
              </a:rPr>
              <a:t>Revelation 20:12 </a:t>
            </a:r>
            <a:r>
              <a:rPr lang="en-US" sz="1200" b="0" i="1" u="none" strike="noStrike" kern="1200" dirty="0">
                <a:solidFill>
                  <a:schemeClr val="tx1"/>
                </a:solidFill>
                <a:effectLst/>
                <a:latin typeface="+mn-lt"/>
                <a:ea typeface="+mn-ea"/>
                <a:cs typeface="+mn-cs"/>
              </a:rPr>
              <a:t>And I saw the dead, small and great, stand before God; and the books were opened: and another book was opened, which is the book of life: and the dead were judged out of those things which were written in the books, according to their works.</a:t>
            </a:r>
          </a:p>
          <a:p>
            <a:endParaRPr lang="en-US" sz="1200" b="0" i="1" u="none" strike="noStrike" kern="1200" dirty="0">
              <a:solidFill>
                <a:schemeClr val="tx1"/>
              </a:solidFill>
              <a:effectLst/>
              <a:latin typeface="+mn-lt"/>
              <a:ea typeface="+mn-ea"/>
              <a:cs typeface="+mn-cs"/>
            </a:endParaRPr>
          </a:p>
          <a:p>
            <a:r>
              <a:rPr lang="en-US" sz="1200" b="1" i="1" u="none" strike="noStrike" kern="1200" dirty="0">
                <a:solidFill>
                  <a:schemeClr val="tx1"/>
                </a:solidFill>
                <a:effectLst/>
                <a:latin typeface="+mn-lt"/>
                <a:ea typeface="+mn-ea"/>
                <a:cs typeface="+mn-cs"/>
              </a:rPr>
              <a:t>Matthew 16:27 </a:t>
            </a:r>
            <a:r>
              <a:rPr lang="en-US" sz="1200" b="0" i="1" u="none" strike="noStrike" kern="1200" dirty="0">
                <a:solidFill>
                  <a:schemeClr val="tx1"/>
                </a:solidFill>
                <a:effectLst/>
                <a:latin typeface="+mn-lt"/>
                <a:ea typeface="+mn-ea"/>
                <a:cs typeface="+mn-cs"/>
              </a:rPr>
              <a:t>For the Son of man shall come in the glory of his Father with his angels; and then he shall reward every man according to his works.</a:t>
            </a:r>
          </a:p>
          <a:p>
            <a:endParaRPr lang="en-US" sz="1200" b="0" i="1" u="none" strike="noStrike" kern="1200" dirty="0">
              <a:solidFill>
                <a:schemeClr val="tx1"/>
              </a:solidFill>
              <a:effectLst/>
              <a:latin typeface="+mn-lt"/>
              <a:ea typeface="+mn-ea"/>
              <a:cs typeface="+mn-cs"/>
            </a:endParaRPr>
          </a:p>
          <a:p>
            <a:r>
              <a:rPr lang="en-US" sz="1200" b="1" i="1" u="none" strike="noStrike" kern="1200" dirty="0">
                <a:solidFill>
                  <a:schemeClr val="tx1"/>
                </a:solidFill>
                <a:effectLst/>
                <a:latin typeface="+mn-lt"/>
                <a:ea typeface="+mn-ea"/>
                <a:cs typeface="+mn-cs"/>
              </a:rPr>
              <a:t>Romans 2:6-11 </a:t>
            </a:r>
            <a:r>
              <a:rPr lang="en-US" sz="1200" b="0" i="1" u="none" strike="noStrike" kern="1200" dirty="0">
                <a:solidFill>
                  <a:schemeClr val="tx1"/>
                </a:solidFill>
                <a:effectLst/>
                <a:latin typeface="+mn-lt"/>
                <a:ea typeface="+mn-ea"/>
                <a:cs typeface="+mn-cs"/>
              </a:rPr>
              <a:t>Who will render to every man according to his deeds: …</a:t>
            </a:r>
          </a:p>
          <a:p>
            <a:endParaRPr lang="en-US" sz="1200" b="0" i="1" u="none" strike="noStrike" kern="1200" dirty="0">
              <a:solidFill>
                <a:schemeClr val="tx1"/>
              </a:solidFill>
              <a:effectLst/>
              <a:latin typeface="+mn-lt"/>
              <a:ea typeface="+mn-ea"/>
              <a:cs typeface="+mn-cs"/>
            </a:endParaRPr>
          </a:p>
          <a:p>
            <a:r>
              <a:rPr lang="en-US" sz="1200" b="0" i="0" u="sng" strike="noStrike" kern="1200" dirty="0">
                <a:solidFill>
                  <a:schemeClr val="tx1"/>
                </a:solidFill>
                <a:effectLst/>
                <a:latin typeface="+mn-lt"/>
                <a:ea typeface="+mn-ea"/>
                <a:cs typeface="+mn-cs"/>
              </a:rPr>
              <a:t>Newport (329)</a:t>
            </a:r>
          </a:p>
          <a:p>
            <a:r>
              <a:rPr lang="en-US" sz="1200" b="0" i="1" u="none" strike="noStrike" kern="1200" dirty="0">
                <a:solidFill>
                  <a:schemeClr val="tx1"/>
                </a:solidFill>
                <a:effectLst/>
                <a:latin typeface="+mn-lt"/>
                <a:ea typeface="+mn-ea"/>
                <a:cs typeface="+mn-cs"/>
              </a:rPr>
              <a:t>The names which the risen Christ applies to Himself in verse 13 set Him apart from the entire created order. The attributes of God belong to Christ as well.</a:t>
            </a:r>
          </a:p>
          <a:p>
            <a:pPr marL="171450" indent="-171450">
              <a:buFont typeface="Arial" panose="020B0604020202020204" pitchFamily="34" charset="0"/>
              <a:buChar char="•"/>
            </a:pPr>
            <a:endParaRPr lang="en-US" sz="1200" b="1"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1" i="0" u="none" strike="noStrike" kern="1200" dirty="0">
                <a:solidFill>
                  <a:schemeClr val="tx1"/>
                </a:solidFill>
                <a:effectLst/>
                <a:latin typeface="+mn-lt"/>
                <a:ea typeface="+mn-ea"/>
                <a:cs typeface="+mn-cs"/>
              </a:rPr>
              <a:t>Alpha and Omega:</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Eternal. Comprehensive. Most important. Where life starts and ends.</a:t>
            </a:r>
          </a:p>
          <a:p>
            <a:pPr marL="171450" indent="-171450">
              <a:buFont typeface="Arial" panose="020B0604020202020204" pitchFamily="34" charset="0"/>
              <a:buChar char="•"/>
            </a:pPr>
            <a:r>
              <a:rPr lang="en-US" sz="1200" b="1" i="0" u="none" strike="noStrike" kern="1200" dirty="0">
                <a:solidFill>
                  <a:schemeClr val="tx1"/>
                </a:solidFill>
                <a:effectLst/>
                <a:latin typeface="+mn-lt"/>
                <a:ea typeface="+mn-ea"/>
                <a:cs typeface="+mn-cs"/>
              </a:rPr>
              <a:t>Christ is our All in All... Our everything!</a:t>
            </a:r>
          </a:p>
          <a:p>
            <a:endParaRPr lang="en-US" sz="1200" b="0" i="1" u="none" strike="noStrike" kern="1200" dirty="0">
              <a:solidFill>
                <a:schemeClr val="tx1"/>
              </a:solidFill>
              <a:effectLst/>
              <a:latin typeface="+mn-lt"/>
              <a:ea typeface="+mn-ea"/>
              <a:cs typeface="+mn-cs"/>
            </a:endParaRPr>
          </a:p>
          <a:p>
            <a:r>
              <a:rPr lang="en-US" b="1" i="1" dirty="0"/>
              <a:t>Isaiah 41:4 </a:t>
            </a:r>
            <a:r>
              <a:rPr lang="en-US" b="0" i="1" dirty="0"/>
              <a:t>Who hath wrought and done it, calling the generations from the beginning</a:t>
            </a:r>
            <a:r>
              <a:rPr lang="en-US" b="1" i="1" dirty="0"/>
              <a:t>? I the LORD, the first, and with the last; I am he.</a:t>
            </a:r>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88252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Blessed</a:t>
            </a:r>
            <a:r>
              <a:rPr lang="en-US" b="1" i="1" u="none" dirty="0"/>
              <a:t> </a:t>
            </a:r>
            <a:r>
              <a:rPr lang="en-US" b="1" i="1" u="none" dirty="0">
                <a:sym typeface="Wingdings" panose="05000000000000000000" pitchFamily="2" charset="2"/>
              </a:rPr>
              <a:t> seventh and last beatitude</a:t>
            </a:r>
            <a:endParaRPr lang="en-US" b="1" i="1" u="sng" dirty="0"/>
          </a:p>
          <a:p>
            <a:endParaRPr lang="en-US" b="0" i="1" dirty="0"/>
          </a:p>
          <a:p>
            <a:r>
              <a:rPr lang="en-US" b="0" i="1" dirty="0"/>
              <a:t>V 14 How do we </a:t>
            </a:r>
            <a:r>
              <a:rPr lang="en-US" b="1" i="1" dirty="0"/>
              <a:t>wash our robes?</a:t>
            </a:r>
            <a:r>
              <a:rPr lang="en-US" b="0" i="1" dirty="0"/>
              <a:t> </a:t>
            </a:r>
            <a:r>
              <a:rPr lang="en-US" b="0" i="0" dirty="0"/>
              <a:t> Newport (330) salvation involves obedience and discipleship</a:t>
            </a:r>
          </a:p>
          <a:p>
            <a:pPr marL="0" indent="0">
              <a:buFont typeface="Arial" panose="020B0604020202020204" pitchFamily="34" charset="0"/>
              <a:buNone/>
            </a:pPr>
            <a:endParaRPr lang="en-US" b="0" i="0" dirty="0"/>
          </a:p>
          <a:p>
            <a:pPr marL="0" indent="0">
              <a:buFont typeface="Arial" panose="020B0604020202020204" pitchFamily="34" charset="0"/>
              <a:buNone/>
            </a:pPr>
            <a:r>
              <a:rPr lang="en-US" b="0" i="0" dirty="0">
                <a:sym typeface="Wingdings" panose="05000000000000000000" pitchFamily="2" charset="2"/>
              </a:rPr>
              <a:t>  </a:t>
            </a: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40061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Blessed</a:t>
            </a:r>
            <a:r>
              <a:rPr lang="en-US" b="1" i="1" u="none" dirty="0"/>
              <a:t> </a:t>
            </a:r>
            <a:r>
              <a:rPr lang="en-US" b="1" i="1" u="none" dirty="0">
                <a:sym typeface="Wingdings" panose="05000000000000000000" pitchFamily="2" charset="2"/>
              </a:rPr>
              <a:t> seventh and last beatitude</a:t>
            </a:r>
            <a:endParaRPr lang="en-US" b="1" i="1" u="sng" dirty="0"/>
          </a:p>
          <a:p>
            <a:endParaRPr lang="en-US" b="0" i="1" dirty="0"/>
          </a:p>
          <a:p>
            <a:r>
              <a:rPr lang="en-US" b="0" i="1" dirty="0"/>
              <a:t>V 14 How do we </a:t>
            </a:r>
            <a:r>
              <a:rPr lang="en-US" b="1" i="1" dirty="0"/>
              <a:t>wash our robes?</a:t>
            </a:r>
            <a:r>
              <a:rPr lang="en-US" b="0" i="1" dirty="0"/>
              <a:t> </a:t>
            </a:r>
            <a:r>
              <a:rPr lang="en-US" b="0" i="0" dirty="0"/>
              <a:t> Newport (330) salvation involves obedience and discipleship</a:t>
            </a:r>
          </a:p>
          <a:p>
            <a:endParaRPr lang="en-US" b="0" i="0" dirty="0"/>
          </a:p>
          <a:p>
            <a:r>
              <a:rPr lang="en-US" b="0" i="0" dirty="0"/>
              <a:t>Have the </a:t>
            </a:r>
            <a:r>
              <a:rPr lang="en-US" b="1" i="1" u="sng" dirty="0"/>
              <a:t>right</a:t>
            </a:r>
            <a:r>
              <a:rPr lang="en-US" b="1" i="1" dirty="0"/>
              <a:t> to the tree of life = </a:t>
            </a:r>
            <a:r>
              <a:rPr lang="en-US" b="0" i="0" dirty="0"/>
              <a:t>can get past the angels and the flaming sword? </a:t>
            </a:r>
            <a:endParaRPr lang="en-US" b="1" i="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John </a:t>
            </a:r>
            <a:r>
              <a:rPr kumimoji="0" lang="en-US" sz="1200" b="1" i="0" u="none" strike="noStrike" kern="1200" cap="none" spc="0" normalizeH="0" baseline="0" noProof="0" dirty="0">
                <a:ln>
                  <a:noFill/>
                </a:ln>
                <a:solidFill>
                  <a:prstClr val="black"/>
                </a:solidFill>
                <a:effectLst/>
                <a:uLnTx/>
                <a:uFillTx/>
                <a:latin typeface="+mn-lt"/>
                <a:ea typeface="+mn-ea"/>
                <a:cs typeface="+mn-cs"/>
              </a:rPr>
              <a:t>14:6  </a:t>
            </a:r>
            <a:r>
              <a:rPr kumimoji="0" lang="en-US" sz="1200" b="0" i="1" u="none" strike="noStrike" kern="1200" cap="none" spc="0" normalizeH="0" baseline="0" noProof="0" dirty="0">
                <a:ln>
                  <a:noFill/>
                </a:ln>
                <a:solidFill>
                  <a:prstClr val="black"/>
                </a:solidFill>
                <a:effectLst/>
                <a:uLnTx/>
                <a:uFillTx/>
                <a:latin typeface="+mn-lt"/>
                <a:ea typeface="+mn-ea"/>
                <a:cs typeface="+mn-cs"/>
              </a:rPr>
              <a:t>Jesus saith unto him, I am the way, the truth, and the life: no man cometh unto the Father, but by me.</a:t>
            </a:r>
            <a:endParaRPr kumimoji="0" lang="en-US" sz="1200" b="1" i="0" u="sng"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kumimoji="0" lang="en-US" sz="1200" b="1" i="0" u="sng" strike="noStrike" kern="1200" cap="none" spc="0" normalizeH="0" baseline="0" noProof="0" dirty="0">
                <a:ln>
                  <a:noFill/>
                </a:ln>
                <a:solidFill>
                  <a:prstClr val="black"/>
                </a:solidFill>
                <a:effectLst/>
                <a:uLnTx/>
                <a:uFillTx/>
                <a:latin typeface="+mn-lt"/>
                <a:ea typeface="+mn-ea"/>
                <a:cs typeface="+mn-cs"/>
              </a:rPr>
              <a:t>Gen </a:t>
            </a:r>
            <a:r>
              <a:rPr kumimoji="0" lang="en-US" sz="1200" b="1" i="0" u="none" strike="noStrike" kern="1200" cap="none" spc="0" normalizeH="0" baseline="0" noProof="0" dirty="0">
                <a:ln>
                  <a:noFill/>
                </a:ln>
                <a:solidFill>
                  <a:prstClr val="black"/>
                </a:solidFill>
                <a:effectLst/>
                <a:uLnTx/>
                <a:uFillTx/>
                <a:latin typeface="+mn-lt"/>
                <a:ea typeface="+mn-ea"/>
                <a:cs typeface="+mn-cs"/>
              </a:rPr>
              <a:t>3:22-24   </a:t>
            </a:r>
            <a:r>
              <a:rPr lang="en-US" b="0" i="1" u="none" dirty="0"/>
              <a:t>22</a:t>
            </a:r>
            <a:r>
              <a:rPr lang="en-US" b="0" i="1" dirty="0"/>
              <a:t> Then the Lord God said, “Behold, the man has become like one of Us, knowing good and evil; and now, he might reach out with his hand, and take fruit also from the tree of life, and eat, and live forever”— 23 therefore the Lord God sent him out of the Garden of Eden, to cultivate the ground from which he was taken. 24 So He drove the man out; and at the east of the Garden of Eden He stationed the cherubim and the flaming sword which turned every direction to guard the way to the tree of life.</a:t>
            </a:r>
          </a:p>
          <a:p>
            <a:pPr marL="171450" indent="-171450">
              <a:buFont typeface="Arial" panose="020B0604020202020204" pitchFamily="34" charset="0"/>
              <a:buChar char="•"/>
            </a:pPr>
            <a:endParaRPr lang="en-US" b="0" i="1" dirty="0"/>
          </a:p>
          <a:p>
            <a:pPr marL="0" indent="0">
              <a:buFont typeface="Arial" panose="020B0604020202020204" pitchFamily="34" charset="0"/>
              <a:buNone/>
            </a:pPr>
            <a:r>
              <a:rPr lang="en-US" b="0" i="1" dirty="0"/>
              <a:t>And </a:t>
            </a:r>
            <a:r>
              <a:rPr lang="en-US" b="1" i="1" u="sng" dirty="0"/>
              <a:t>may</a:t>
            </a:r>
            <a:r>
              <a:rPr lang="en-US" b="0" i="1" dirty="0"/>
              <a:t> enter </a:t>
            </a:r>
            <a:r>
              <a:rPr lang="en-US" b="0" i="0" dirty="0">
                <a:sym typeface="Wingdings" panose="05000000000000000000" pitchFamily="2" charset="2"/>
              </a:rPr>
              <a:t>  “</a:t>
            </a:r>
            <a:r>
              <a:rPr lang="en-US" b="0" i="0" dirty="0"/>
              <a:t> Mother, may I” game  </a:t>
            </a:r>
            <a:r>
              <a:rPr lang="en-US" b="0" i="0" dirty="0">
                <a:sym typeface="Wingdings" panose="05000000000000000000" pitchFamily="2" charset="2"/>
              </a:rPr>
              <a:t>  For us: </a:t>
            </a:r>
            <a:r>
              <a:rPr lang="en-US" b="1" i="0" dirty="0">
                <a:sym typeface="Wingdings" panose="05000000000000000000" pitchFamily="2" charset="2"/>
              </a:rPr>
              <a:t>“Jesus, may I?”</a:t>
            </a:r>
          </a:p>
          <a:p>
            <a:pPr marL="0" indent="0">
              <a:buFont typeface="Arial" panose="020B0604020202020204" pitchFamily="34" charset="0"/>
              <a:buNone/>
            </a:pPr>
            <a:endParaRPr lang="en-US" b="1" i="0" dirty="0">
              <a:sym typeface="Wingdings" panose="05000000000000000000" pitchFamily="2" charset="2"/>
            </a:endParaRPr>
          </a:p>
          <a:p>
            <a:pPr marL="0" indent="0">
              <a:buFont typeface="Arial" panose="020B0604020202020204" pitchFamily="34" charset="0"/>
              <a:buNone/>
            </a:pPr>
            <a:r>
              <a:rPr lang="en-US" b="0" i="0" dirty="0"/>
              <a:t>V 15 </a:t>
            </a:r>
            <a:r>
              <a:rPr lang="en-US" b="0" i="0" dirty="0">
                <a:sym typeface="Wingdings" panose="05000000000000000000" pitchFamily="2" charset="2"/>
              </a:rPr>
              <a:t>  </a:t>
            </a: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711919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1" dirty="0"/>
              <a:t>And </a:t>
            </a:r>
            <a:r>
              <a:rPr lang="en-US" b="1" i="1" u="sng" dirty="0"/>
              <a:t>may</a:t>
            </a:r>
            <a:r>
              <a:rPr lang="en-US" b="0" i="1" dirty="0"/>
              <a:t> enter </a:t>
            </a:r>
            <a:r>
              <a:rPr lang="en-US" b="0" i="0" dirty="0">
                <a:sym typeface="Wingdings" panose="05000000000000000000" pitchFamily="2" charset="2"/>
              </a:rPr>
              <a:t>  “</a:t>
            </a:r>
            <a:r>
              <a:rPr lang="en-US" b="0" i="0" dirty="0"/>
              <a:t> Mother, may I” game  </a:t>
            </a:r>
            <a:r>
              <a:rPr lang="en-US" b="0" i="0" dirty="0">
                <a:sym typeface="Wingdings" panose="05000000000000000000" pitchFamily="2" charset="2"/>
              </a:rPr>
              <a:t>  For us: </a:t>
            </a:r>
            <a:r>
              <a:rPr lang="en-US" b="1" i="0" dirty="0">
                <a:sym typeface="Wingdings" panose="05000000000000000000" pitchFamily="2" charset="2"/>
              </a:rPr>
              <a:t>“Jesus, may I?”</a:t>
            </a:r>
          </a:p>
          <a:p>
            <a:pPr marL="0" indent="0">
              <a:buFont typeface="Arial" panose="020B0604020202020204" pitchFamily="34" charset="0"/>
              <a:buNone/>
            </a:pPr>
            <a:endParaRPr lang="en-US" b="1" i="0" dirty="0">
              <a:sym typeface="Wingdings" panose="05000000000000000000" pitchFamily="2" charset="2"/>
            </a:endParaRPr>
          </a:p>
          <a:p>
            <a:pPr marL="0" indent="0">
              <a:buFont typeface="Arial" panose="020B0604020202020204" pitchFamily="34" charset="0"/>
              <a:buNone/>
            </a:pPr>
            <a:r>
              <a:rPr lang="en-US" b="1" i="0" dirty="0">
                <a:sym typeface="Wingdings" panose="05000000000000000000" pitchFamily="2" charset="2"/>
              </a:rPr>
              <a:t>Verse 15 </a:t>
            </a:r>
            <a:r>
              <a:rPr lang="en-US" b="1" i="1" u="sng" dirty="0">
                <a:sym typeface="Wingdings" panose="05000000000000000000" pitchFamily="2" charset="2"/>
              </a:rPr>
              <a:t>outside</a:t>
            </a:r>
            <a:r>
              <a:rPr lang="en-US" b="0" i="0" u="none" dirty="0">
                <a:sym typeface="Wingdings" panose="05000000000000000000" pitchFamily="2" charset="2"/>
              </a:rPr>
              <a:t> = </a:t>
            </a:r>
            <a:r>
              <a:rPr lang="el-GR" b="0" i="0" u="none" dirty="0">
                <a:sym typeface="Wingdings" panose="05000000000000000000" pitchFamily="2" charset="2"/>
              </a:rPr>
              <a:t> ἔξω</a:t>
            </a:r>
            <a:r>
              <a:rPr lang="en-US" b="0" i="0" u="none" dirty="0">
                <a:sym typeface="Wingdings" panose="05000000000000000000" pitchFamily="2" charset="2"/>
              </a:rPr>
              <a:t> = “exit”  out of doors; met. Those who do not belong</a:t>
            </a:r>
          </a:p>
          <a:p>
            <a:pPr marL="171450" indent="-171450">
              <a:buFont typeface="Arial" panose="020B0604020202020204" pitchFamily="34" charset="0"/>
              <a:buChar char="•"/>
            </a:pPr>
            <a:r>
              <a:rPr lang="en-US" b="1" i="0" u="none" dirty="0">
                <a:sym typeface="Wingdings" panose="05000000000000000000" pitchFamily="2" charset="2"/>
              </a:rPr>
              <a:t>Cannot enter... Excluded</a:t>
            </a:r>
            <a:r>
              <a:rPr lang="en-US" b="0" i="0" u="none" dirty="0">
                <a:sym typeface="Wingdings" panose="05000000000000000000" pitchFamily="2" charset="2"/>
              </a:rPr>
              <a:t>.... </a:t>
            </a:r>
            <a:r>
              <a:rPr lang="en-US" b="0" i="1" u="none" dirty="0">
                <a:sym typeface="Wingdings" panose="05000000000000000000" pitchFamily="2" charset="2"/>
              </a:rPr>
              <a:t>Newport (330) “</a:t>
            </a:r>
            <a:r>
              <a:rPr lang="en-US" b="0" i="0" u="none" dirty="0">
                <a:sym typeface="Wingdings" panose="05000000000000000000" pitchFamily="2" charset="2"/>
              </a:rPr>
              <a:t>does not intend to teach that in the eternal state all manner of wicked men will be living just outside the heavenly city. The contrast is between the blessedness of the faithful and the fate of the wicked.”</a:t>
            </a:r>
          </a:p>
          <a:p>
            <a:pPr marL="0" indent="0">
              <a:buFont typeface="Arial" panose="020B0604020202020204" pitchFamily="34" charset="0"/>
              <a:buNone/>
            </a:pPr>
            <a:endParaRPr lang="en-US" b="0" i="0" u="none" dirty="0">
              <a:sym typeface="Wingdings" panose="05000000000000000000" pitchFamily="2" charset="2"/>
            </a:endParaRPr>
          </a:p>
          <a:p>
            <a:pPr marL="171450" indent="-171450">
              <a:buFont typeface="Arial" panose="020B0604020202020204" pitchFamily="34" charset="0"/>
              <a:buChar char="•"/>
            </a:pPr>
            <a:r>
              <a:rPr lang="en-US" b="1"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Matthew 8:12</a:t>
            </a:r>
            <a:r>
              <a:rPr lang="en-US" b="1" i="0" u="none" strike="noStrike" dirty="0">
                <a:solidFill>
                  <a:srgbClr val="008AE6"/>
                </a:solidFill>
                <a:effectLst/>
                <a:latin typeface="Roboto"/>
              </a:rPr>
              <a:t>  </a:t>
            </a:r>
            <a:r>
              <a:rPr lang="en-US" b="0" i="1" dirty="0">
                <a:solidFill>
                  <a:srgbClr val="001320"/>
                </a:solidFill>
                <a:effectLst/>
                <a:latin typeface="Roboto"/>
              </a:rPr>
              <a:t>But the sons of the kingdom will be thrown into the outer darkness, where there will be weeping and gnashing of teeth.“</a:t>
            </a:r>
          </a:p>
          <a:p>
            <a:pPr marL="171450" indent="-171450">
              <a:buFont typeface="Arial" panose="020B0604020202020204" pitchFamily="34" charset="0"/>
              <a:buChar char="•"/>
            </a:pPr>
            <a:r>
              <a:rPr lang="en-US" b="1" i="0" u="none" strike="noStrike" dirty="0">
                <a:solidFill>
                  <a:srgbClr val="008AE6"/>
                </a:solidFill>
                <a:effectLst/>
                <a:latin typeface="Roboto"/>
                <a:hlinkClick r:id="rId4">
                  <a:extLst>
                    <a:ext uri="{A12FA001-AC4F-418D-AE19-62706E023703}">
                      <ahyp:hlinkClr xmlns:ahyp="http://schemas.microsoft.com/office/drawing/2018/hyperlinkcolor" val="tx"/>
                    </a:ext>
                  </a:extLst>
                </a:hlinkClick>
              </a:rPr>
              <a:t>Revelation 21:8</a:t>
            </a:r>
            <a:r>
              <a:rPr lang="en-US" b="1" i="0" u="none" strike="noStrike" dirty="0">
                <a:solidFill>
                  <a:srgbClr val="008AE6"/>
                </a:solidFill>
                <a:effectLst/>
                <a:latin typeface="Roboto"/>
              </a:rPr>
              <a:t>  </a:t>
            </a:r>
            <a:r>
              <a:rPr lang="en-US" b="0" i="1" dirty="0">
                <a:solidFill>
                  <a:srgbClr val="001320"/>
                </a:solidFill>
                <a:effectLst/>
                <a:latin typeface="Roboto"/>
              </a:rPr>
              <a:t>But to the cowardly and unbelieving and abominable and murderers and sexually immoral and sorcerers and idolaters and all liars, their place will be in the lake that burns with fire and sulfur. This is the second death."</a:t>
            </a:r>
            <a:endParaRPr lang="en-US" b="0" i="1" u="none" dirty="0">
              <a:sym typeface="Wingdings" panose="05000000000000000000" pitchFamily="2" charset="2"/>
            </a:endParaRPr>
          </a:p>
          <a:p>
            <a:pPr marL="0" indent="0">
              <a:buFont typeface="Arial" panose="020B0604020202020204" pitchFamily="34" charset="0"/>
              <a:buNone/>
            </a:pPr>
            <a:endParaRPr lang="en-US" b="0" i="0"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1687872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246">
              <a:defRPr/>
            </a:pPr>
            <a:fld id="{AAC37792-3584-8F44-A228-D4CCCED21F2F}" type="slidenum">
              <a:rPr lang="en-US">
                <a:solidFill>
                  <a:prstClr val="black"/>
                </a:solidFill>
                <a:latin typeface="Calibri" panose="020F0502020204030204"/>
              </a:rPr>
              <a:pPr defTabSz="914246">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84977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a:t>
            </a:fld>
            <a:endParaRPr lang="en-US"/>
          </a:p>
        </p:txBody>
      </p:sp>
    </p:spTree>
    <p:extLst>
      <p:ext uri="{BB962C8B-B14F-4D97-AF65-F5344CB8AC3E}">
        <p14:creationId xmlns:p14="http://schemas.microsoft.com/office/powerpoint/2010/main" val="126371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79686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Revelation 22:1-5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 And he showed me a river of the water of life, clear as crystal, coming from the throne of God and of the Lamb, </a:t>
            </a:r>
            <a:r>
              <a:rPr kumimoji="0" lang="en-US" sz="1200" b="1" i="1" u="none" strike="noStrike" kern="1200" cap="none" spc="0" normalizeH="0" baseline="30000" noProof="0" dirty="0">
                <a:ln>
                  <a:noFill/>
                </a:ln>
                <a:solidFill>
                  <a:prstClr val="black"/>
                </a:solidFill>
                <a:effectLst/>
                <a:uLnTx/>
                <a:uFillTx/>
                <a:latin typeface="+mn-lt"/>
                <a:ea typeface="+mn-ea"/>
                <a:cs typeface="+mn-cs"/>
              </a:rPr>
              <a:t>2 </a:t>
            </a:r>
            <a:r>
              <a:rPr kumimoji="0" lang="en-US" sz="1200" b="0" i="1" u="none" strike="noStrike" kern="1200" cap="none" spc="0" normalizeH="0" baseline="0" noProof="0" dirty="0">
                <a:ln>
                  <a:noFill/>
                </a:ln>
                <a:solidFill>
                  <a:prstClr val="black"/>
                </a:solidFill>
                <a:effectLst/>
                <a:uLnTx/>
                <a:uFillTx/>
                <a:latin typeface="+mn-lt"/>
                <a:ea typeface="+mn-ea"/>
                <a:cs typeface="+mn-cs"/>
              </a:rPr>
              <a:t>in the middle of its street. On either side of the river was the tree of life, bearing twelve kinds of fruit, yielding its fruit every month; and the leaves of the tree were for the healing of the nations.</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3 There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no longer be any curse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the throne of God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and of the Lamb</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will be in it, and His bond-servants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serve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Him; 4 they will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see His face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His name</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will be on their foreheads. 5 And there will no longer be any night; and they will not have need of the light of a lamp nor the light of the sun, because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Lord God will illuminate them</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they will reign</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forever and ever.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Water of life = </a:t>
            </a:r>
            <a:r>
              <a:rPr kumimoji="0" lang="en-US" sz="1200" b="0" i="0" u="none" strike="noStrike" kern="1200" cap="none" spc="0" normalizeH="0" baseline="0" noProof="0" dirty="0">
                <a:ln>
                  <a:noFill/>
                </a:ln>
                <a:solidFill>
                  <a:prstClr val="black"/>
                </a:solidFill>
                <a:effectLst/>
                <a:uLnTx/>
                <a:uFillTx/>
                <a:latin typeface="+mn-lt"/>
                <a:ea typeface="+mn-ea"/>
                <a:cs typeface="+mn-cs"/>
              </a:rPr>
              <a:t>refreshment, sustenance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12 Fruit trees of life = </a:t>
            </a:r>
            <a:r>
              <a:rPr kumimoji="0" lang="en-US" sz="1200" b="0" i="0" u="none" strike="noStrike" kern="1200" cap="none" spc="0" normalizeH="0" baseline="0" noProof="0" dirty="0">
                <a:ln>
                  <a:noFill/>
                </a:ln>
                <a:solidFill>
                  <a:prstClr val="black"/>
                </a:solidFill>
                <a:effectLst/>
                <a:uLnTx/>
                <a:uFillTx/>
                <a:latin typeface="+mn-lt"/>
                <a:ea typeface="+mn-ea"/>
                <a:cs typeface="+mn-cs"/>
              </a:rPr>
              <a:t>nourishment, sustenance, satisfaction (filling), enjoyment (taste)</a:t>
            </a: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Healing Leaves = </a:t>
            </a:r>
            <a:r>
              <a:rPr kumimoji="0" lang="en-US" sz="1200" b="0" i="0" u="none" strike="noStrike" kern="1200" cap="none" spc="0" normalizeH="0" baseline="0" noProof="0" dirty="0">
                <a:ln>
                  <a:noFill/>
                </a:ln>
                <a:solidFill>
                  <a:prstClr val="black"/>
                </a:solidFill>
                <a:effectLst/>
                <a:uLnTx/>
                <a:uFillTx/>
                <a:latin typeface="+mn-lt"/>
                <a:ea typeface="+mn-ea"/>
                <a:cs typeface="+mn-cs"/>
              </a:rPr>
              <a:t>health, welfare, healing, strength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Newport (324) </a:t>
            </a:r>
            <a:r>
              <a:rPr kumimoji="0" lang="en-US" sz="1200" b="0" i="0" u="none" strike="noStrike" kern="1200" cap="none" spc="0" normalizeH="0" baseline="0" noProof="0" dirty="0">
                <a:ln>
                  <a:noFill/>
                </a:ln>
                <a:solidFill>
                  <a:prstClr val="black"/>
                </a:solidFill>
                <a:effectLst/>
                <a:uLnTx/>
                <a:uFillTx/>
                <a:latin typeface="+mn-lt"/>
                <a:ea typeface="+mn-ea"/>
                <a:cs typeface="+mn-cs"/>
              </a:rPr>
              <a:t>The eternal life God gives the redeemed community will be perpetually available, will sustain, and will cure every former sin.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prstClr val="black"/>
                </a:solidFill>
                <a:effectLst/>
                <a:uLnTx/>
                <a:uFillTx/>
                <a:latin typeface="+mn-lt"/>
                <a:ea typeface="+mn-ea"/>
                <a:cs typeface="+mn-cs"/>
              </a:rPr>
              <a:t>(325)</a:t>
            </a:r>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7</a:t>
            </a:fld>
            <a:endParaRPr lang="en-US"/>
          </a:p>
        </p:txBody>
      </p:sp>
    </p:spTree>
    <p:extLst>
      <p:ext uri="{BB962C8B-B14F-4D97-AF65-F5344CB8AC3E}">
        <p14:creationId xmlns:p14="http://schemas.microsoft.com/office/powerpoint/2010/main" val="231686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596684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Bef>
                <a:spcPts val="1000"/>
              </a:spcBef>
              <a:defRPr/>
            </a:pPr>
            <a:r>
              <a:rPr lang="en-US" sz="1200" i="1" dirty="0">
                <a:solidFill>
                  <a:prstClr val="white"/>
                </a:solidFill>
              </a:rPr>
              <a:t>New Bible Commentary:</a:t>
            </a:r>
          </a:p>
          <a:p>
            <a:pPr lvl="0">
              <a:lnSpc>
                <a:spcPct val="90000"/>
              </a:lnSpc>
              <a:spcBef>
                <a:spcPts val="1000"/>
              </a:spcBef>
              <a:defRPr/>
            </a:pPr>
            <a:r>
              <a:rPr lang="en-US" sz="1200" b="1" i="0" u="none" strike="noStrike" kern="1200" baseline="0" dirty="0">
                <a:solidFill>
                  <a:schemeClr val="tx1"/>
                </a:solidFill>
                <a:latin typeface="+mn-lt"/>
                <a:ea typeface="+mn-ea"/>
                <a:cs typeface="+mn-cs"/>
              </a:rPr>
              <a:t>Revelation 22:6-21  </a:t>
            </a:r>
            <a:r>
              <a:rPr lang="en-US" sz="1200" b="0" i="0" u="none" strike="noStrike" kern="1200" baseline="0" dirty="0">
                <a:solidFill>
                  <a:schemeClr val="tx1"/>
                </a:solidFill>
                <a:latin typeface="+mn-lt"/>
                <a:ea typeface="+mn-ea"/>
                <a:cs typeface="+mn-cs"/>
              </a:rPr>
              <a:t>Three themes find prominent expression in this conclusion of Revelation: the </a:t>
            </a:r>
            <a:r>
              <a:rPr lang="en-US" sz="1200" b="1" i="0" u="none" strike="noStrike" kern="1200" baseline="0" dirty="0">
                <a:solidFill>
                  <a:schemeClr val="tx1"/>
                </a:solidFill>
                <a:latin typeface="+mn-lt"/>
                <a:ea typeface="+mn-ea"/>
                <a:cs typeface="+mn-cs"/>
              </a:rPr>
              <a:t>authenticity</a:t>
            </a:r>
            <a:r>
              <a:rPr lang="en-US" sz="1200" b="0" i="0" u="none" strike="noStrike" kern="1200" baseline="0" dirty="0">
                <a:solidFill>
                  <a:schemeClr val="tx1"/>
                </a:solidFill>
                <a:latin typeface="+mn-lt"/>
                <a:ea typeface="+mn-ea"/>
                <a:cs typeface="+mn-cs"/>
              </a:rPr>
              <a:t> of the visions narrated (6, 7, 16, 18, 19); the </a:t>
            </a:r>
            <a:r>
              <a:rPr lang="en-US" sz="1200" b="1" i="0" u="none" strike="noStrike" kern="1200" baseline="0" dirty="0">
                <a:solidFill>
                  <a:schemeClr val="tx1"/>
                </a:solidFill>
                <a:latin typeface="+mn-lt"/>
                <a:ea typeface="+mn-ea"/>
                <a:cs typeface="+mn-cs"/>
              </a:rPr>
              <a:t>imminence</a:t>
            </a:r>
            <a:r>
              <a:rPr lang="en-US" sz="1200" b="0" i="0" u="none" strike="noStrike" kern="1200" baseline="0" dirty="0">
                <a:solidFill>
                  <a:schemeClr val="tx1"/>
                </a:solidFill>
                <a:latin typeface="+mn-lt"/>
                <a:ea typeface="+mn-ea"/>
                <a:cs typeface="+mn-cs"/>
              </a:rPr>
              <a:t> of Christ’s coming (6, 7, 10-12, 20); and the necessity for </a:t>
            </a:r>
            <a:r>
              <a:rPr lang="en-US" sz="1200" b="1" i="0" u="none" strike="noStrike" kern="1200" baseline="0" dirty="0">
                <a:solidFill>
                  <a:schemeClr val="tx1"/>
                </a:solidFill>
                <a:latin typeface="+mn-lt"/>
                <a:ea typeface="+mn-ea"/>
                <a:cs typeface="+mn-cs"/>
              </a:rPr>
              <a:t>holiness</a:t>
            </a:r>
            <a:r>
              <a:rPr lang="en-US" sz="1200" b="0" i="0" u="none" strike="noStrike" kern="1200" baseline="0" dirty="0">
                <a:solidFill>
                  <a:schemeClr val="tx1"/>
                </a:solidFill>
                <a:latin typeface="+mn-lt"/>
                <a:ea typeface="+mn-ea"/>
                <a:cs typeface="+mn-cs"/>
              </a:rPr>
              <a:t> in view of the impending consummation (10-15). It is difficult to be sure of the identity of the speakers in the various utterances. vs 7, 12-13 and 20a appear to be utterances of Jesus; vs 6, 8, 14-15 the angel’s; v 16 Jesus through the angel; vs 8-9, 17-19, 20b and 21 John’s additions. A great deal of variation is possible, but in the last resort it matters little, for the speaker is ultimately Christ, whose messenger is the angel (9) and whose utterances John records as a prophet (10).</a:t>
            </a:r>
            <a:endParaRPr lang="en-US" sz="1200" i="0" dirty="0">
              <a:solidFill>
                <a:prstClr val="white"/>
              </a:solidFill>
            </a:endParaRPr>
          </a:p>
        </p:txBody>
      </p:sp>
      <p:sp>
        <p:nvSpPr>
          <p:cNvPr id="4" name="Slide Number Placeholder 3"/>
          <p:cNvSpPr>
            <a:spLocks noGrp="1"/>
          </p:cNvSpPr>
          <p:nvPr>
            <p:ph type="sldNum" sz="quarter" idx="5"/>
          </p:nvPr>
        </p:nvSpPr>
        <p:spPr/>
        <p:txBody>
          <a:bodyPr/>
          <a:lstStyle/>
          <a:p>
            <a:fld id="{AAC37792-3584-8F44-A228-D4CCCED21F2F}" type="slidenum">
              <a:rPr lang="en-US" smtClean="0"/>
              <a:t>9</a:t>
            </a:fld>
            <a:endParaRPr lang="en-US"/>
          </a:p>
        </p:txBody>
      </p:sp>
    </p:spTree>
    <p:extLst>
      <p:ext uri="{BB962C8B-B14F-4D97-AF65-F5344CB8AC3E}">
        <p14:creationId xmlns:p14="http://schemas.microsoft.com/office/powerpoint/2010/main" val="59643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spcBef>
                <a:spcPts val="1000"/>
              </a:spcBef>
              <a:defRPr/>
            </a:pPr>
            <a:r>
              <a:rPr lang="en-US" sz="1200" i="1" dirty="0">
                <a:solidFill>
                  <a:prstClr val="white"/>
                </a:solidFill>
              </a:rPr>
              <a:t>6 And he said to me, “These </a:t>
            </a:r>
            <a:r>
              <a:rPr lang="en-US" sz="1200" b="1" i="1" u="sng" dirty="0">
                <a:solidFill>
                  <a:prstClr val="white"/>
                </a:solidFill>
              </a:rPr>
              <a:t>words</a:t>
            </a:r>
            <a:r>
              <a:rPr lang="en-US" sz="1200" i="1" dirty="0">
                <a:solidFill>
                  <a:prstClr val="white"/>
                </a:solidFill>
              </a:rPr>
              <a:t> are </a:t>
            </a:r>
            <a:r>
              <a:rPr lang="en-US" sz="1200" b="1" i="1" u="sng" dirty="0">
                <a:solidFill>
                  <a:prstClr val="white"/>
                </a:solidFill>
              </a:rPr>
              <a:t>faithful and true</a:t>
            </a:r>
            <a:r>
              <a:rPr lang="en-US" sz="1200" i="1" dirty="0">
                <a:solidFill>
                  <a:prstClr val="white"/>
                </a:solidFill>
              </a:rPr>
              <a:t>”; Tyndale: </a:t>
            </a:r>
            <a:r>
              <a:rPr lang="en-US" sz="1200" b="0" i="0" u="none" strike="noStrike" kern="1200" baseline="0" dirty="0">
                <a:solidFill>
                  <a:schemeClr val="tx1"/>
                </a:solidFill>
                <a:latin typeface="+mn-lt"/>
                <a:ea typeface="+mn-ea"/>
                <a:cs typeface="+mn-cs"/>
              </a:rPr>
              <a:t>Once again we have the combination </a:t>
            </a:r>
            <a:r>
              <a:rPr lang="en-US" sz="1200" b="0" i="1" u="none" strike="noStrike" kern="1200" baseline="0" dirty="0">
                <a:solidFill>
                  <a:schemeClr val="tx1"/>
                </a:solidFill>
                <a:latin typeface="+mn-lt"/>
                <a:ea typeface="+mn-ea"/>
                <a:cs typeface="+mn-cs"/>
              </a:rPr>
              <a:t>trustworthy and true</a:t>
            </a:r>
            <a:r>
              <a:rPr lang="en-US" sz="1200" b="0" i="0" u="none" strike="noStrike" kern="1200" baseline="0" dirty="0">
                <a:solidFill>
                  <a:schemeClr val="tx1"/>
                </a:solidFill>
                <a:latin typeface="+mn-lt"/>
                <a:ea typeface="+mn-ea"/>
                <a:cs typeface="+mn-cs"/>
              </a:rPr>
              <a:t> (the same Greek in 3:14; 19:11). </a:t>
            </a:r>
            <a:endParaRPr lang="en-US" sz="1200" i="1" dirty="0">
              <a:solidFill>
                <a:prstClr val="white"/>
              </a:solidFill>
            </a:endParaRPr>
          </a:p>
          <a:p>
            <a:pPr lvl="0">
              <a:lnSpc>
                <a:spcPct val="90000"/>
              </a:lnSpc>
              <a:spcBef>
                <a:spcPts val="1000"/>
              </a:spcBef>
              <a:defRPr/>
            </a:pPr>
            <a:endParaRPr lang="en-US" sz="1200" i="1" dirty="0">
              <a:solidFill>
                <a:prstClr val="white"/>
              </a:solidFill>
            </a:endParaRPr>
          </a:p>
          <a:p>
            <a:pPr lvl="0">
              <a:lnSpc>
                <a:spcPct val="90000"/>
              </a:lnSpc>
              <a:spcBef>
                <a:spcPts val="1000"/>
              </a:spcBef>
              <a:defRPr/>
            </a:pPr>
            <a:r>
              <a:rPr lang="en-US" sz="1200" i="1" dirty="0">
                <a:solidFill>
                  <a:prstClr val="white"/>
                </a:solidFill>
              </a:rPr>
              <a:t>the Lord, </a:t>
            </a:r>
            <a:r>
              <a:rPr lang="en-US" sz="1200" b="1" i="1" u="sng" dirty="0">
                <a:solidFill>
                  <a:prstClr val="white"/>
                </a:solidFill>
              </a:rPr>
              <a:t>the God of the spirits of the prophets</a:t>
            </a:r>
            <a:r>
              <a:rPr lang="en-US" sz="1200" i="1" dirty="0">
                <a:solidFill>
                  <a:prstClr val="white"/>
                </a:solidFill>
              </a:rPr>
              <a:t>, </a:t>
            </a:r>
            <a:r>
              <a:rPr lang="en-US" sz="1200" i="1" dirty="0">
                <a:solidFill>
                  <a:prstClr val="white"/>
                </a:solidFill>
                <a:sym typeface="Wingdings" panose="05000000000000000000" pitchFamily="2" charset="2"/>
              </a:rPr>
              <a:t>  OT? NT? Living at John’s time? ALL of all time??</a:t>
            </a:r>
            <a:endParaRPr lang="en-US" sz="1200" i="1" dirty="0">
              <a:solidFill>
                <a:prstClr val="white"/>
              </a:solidFill>
            </a:endParaRPr>
          </a:p>
          <a:p>
            <a:pPr lvl="0">
              <a:lnSpc>
                <a:spcPct val="90000"/>
              </a:lnSpc>
              <a:spcBef>
                <a:spcPts val="1000"/>
              </a:spcBef>
              <a:defRPr/>
            </a:pPr>
            <a:endParaRPr lang="en-US" sz="1200" b="1" i="1" u="sng" dirty="0">
              <a:solidFill>
                <a:prstClr val="white"/>
              </a:solidFill>
            </a:endParaRPr>
          </a:p>
          <a:p>
            <a:pPr lvl="0">
              <a:lnSpc>
                <a:spcPct val="90000"/>
              </a:lnSpc>
              <a:spcBef>
                <a:spcPts val="1000"/>
              </a:spcBef>
              <a:defRPr/>
            </a:pPr>
            <a:r>
              <a:rPr lang="en-US" sz="1200" b="1" i="1" u="sng" dirty="0">
                <a:solidFill>
                  <a:prstClr val="white"/>
                </a:solidFill>
              </a:rPr>
              <a:t>sent His angel</a:t>
            </a:r>
            <a:r>
              <a:rPr lang="en-US" sz="1200" i="1" dirty="0">
                <a:solidFill>
                  <a:prstClr val="white"/>
                </a:solidFill>
              </a:rPr>
              <a:t> to </a:t>
            </a:r>
            <a:r>
              <a:rPr lang="en-US" sz="1200" b="1" i="1" u="sng" dirty="0">
                <a:solidFill>
                  <a:prstClr val="white"/>
                </a:solidFill>
              </a:rPr>
              <a:t>show</a:t>
            </a:r>
            <a:r>
              <a:rPr lang="en-US" sz="1200" i="1" dirty="0">
                <a:solidFill>
                  <a:prstClr val="white"/>
                </a:solidFill>
              </a:rPr>
              <a:t> His bond-servants the things  </a:t>
            </a:r>
            <a:r>
              <a:rPr lang="en-US" sz="1200" i="1" dirty="0">
                <a:solidFill>
                  <a:prstClr val="white"/>
                </a:solidFill>
                <a:sym typeface="Wingdings" panose="05000000000000000000" pitchFamily="2" charset="2"/>
              </a:rPr>
              <a:t>  </a:t>
            </a:r>
          </a:p>
          <a:p>
            <a:pPr marL="171450" lvl="0" indent="-171450">
              <a:lnSpc>
                <a:spcPct val="90000"/>
              </a:lnSpc>
              <a:spcBef>
                <a:spcPts val="1000"/>
              </a:spcBef>
              <a:buFont typeface="Arial" panose="020B0604020202020204" pitchFamily="34" charset="0"/>
              <a:buChar char="•"/>
              <a:defRPr/>
            </a:pPr>
            <a:r>
              <a:rPr lang="en-US" sz="1200" i="1" dirty="0">
                <a:solidFill>
                  <a:prstClr val="white"/>
                </a:solidFill>
                <a:sym typeface="Wingdings" panose="05000000000000000000" pitchFamily="2" charset="2"/>
              </a:rPr>
              <a:t>Sent = </a:t>
            </a:r>
            <a:r>
              <a:rPr lang="el-GR" sz="1200" b="0" i="0" kern="1200" dirty="0">
                <a:solidFill>
                  <a:schemeClr val="tx1"/>
                </a:solidFill>
                <a:effectLst/>
                <a:latin typeface="+mn-lt"/>
                <a:ea typeface="+mn-ea"/>
                <a:cs typeface="+mn-cs"/>
              </a:rPr>
              <a:t>ἀπέστειλεν</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sym typeface="Wingdings" panose="05000000000000000000" pitchFamily="2" charset="2"/>
              </a:rPr>
              <a:t> apostle</a:t>
            </a:r>
            <a:endParaRPr lang="en-US" sz="1200" i="1" dirty="0">
              <a:solidFill>
                <a:prstClr val="white"/>
              </a:solidFill>
              <a:sym typeface="Wingdings" panose="05000000000000000000" pitchFamily="2" charset="2"/>
            </a:endParaRPr>
          </a:p>
          <a:p>
            <a:pPr marL="171450" lvl="0" indent="-171450">
              <a:lnSpc>
                <a:spcPct val="90000"/>
              </a:lnSpc>
              <a:spcBef>
                <a:spcPts val="1000"/>
              </a:spcBef>
              <a:buFont typeface="Arial" panose="020B0604020202020204" pitchFamily="34" charset="0"/>
              <a:buChar char="•"/>
              <a:defRPr/>
            </a:pPr>
            <a:r>
              <a:rPr lang="en-US" sz="1200" i="1" dirty="0">
                <a:solidFill>
                  <a:prstClr val="white"/>
                </a:solidFill>
                <a:sym typeface="Wingdings" panose="05000000000000000000" pitchFamily="2" charset="2"/>
              </a:rPr>
              <a:t>Angel = </a:t>
            </a:r>
            <a:r>
              <a:rPr lang="el-GR" sz="1200" b="0" i="0" kern="1200" dirty="0">
                <a:solidFill>
                  <a:schemeClr val="tx1"/>
                </a:solidFill>
                <a:effectLst/>
                <a:latin typeface="+mn-lt"/>
                <a:ea typeface="+mn-ea"/>
                <a:cs typeface="+mn-cs"/>
              </a:rPr>
              <a:t>ἄγγελον</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sym typeface="Wingdings" panose="05000000000000000000" pitchFamily="2" charset="2"/>
              </a:rPr>
              <a:t></a:t>
            </a:r>
            <a:r>
              <a:rPr lang="en-US" sz="1200" i="1" dirty="0">
                <a:solidFill>
                  <a:prstClr val="white"/>
                </a:solidFill>
                <a:sym typeface="Wingdings" panose="05000000000000000000" pitchFamily="2" charset="2"/>
              </a:rPr>
              <a:t>   messenger</a:t>
            </a:r>
          </a:p>
          <a:p>
            <a:pPr marL="171450" lvl="0" indent="-171450">
              <a:lnSpc>
                <a:spcPct val="90000"/>
              </a:lnSpc>
              <a:spcBef>
                <a:spcPts val="1000"/>
              </a:spcBef>
              <a:buFont typeface="Arial" panose="020B0604020202020204" pitchFamily="34" charset="0"/>
              <a:buChar char="•"/>
              <a:defRPr/>
            </a:pPr>
            <a:r>
              <a:rPr lang="en-US" sz="1200" i="1" dirty="0">
                <a:solidFill>
                  <a:prstClr val="white"/>
                </a:solidFill>
                <a:sym typeface="Wingdings" panose="05000000000000000000" pitchFamily="2" charset="2"/>
              </a:rPr>
              <a:t>To Show = demonstrate; </a:t>
            </a:r>
            <a:r>
              <a:rPr lang="en-US" sz="1200" b="0" i="0" kern="1200" dirty="0">
                <a:solidFill>
                  <a:schemeClr val="tx1"/>
                </a:solidFill>
                <a:effectLst/>
                <a:latin typeface="+mn-lt"/>
                <a:ea typeface="+mn-ea"/>
                <a:cs typeface="+mn-cs"/>
              </a:rPr>
              <a:t>point out, show, exhibit; met: teach, demonstrate, make known.</a:t>
            </a:r>
            <a:endParaRPr lang="en-US" sz="1200" i="1" dirty="0">
              <a:solidFill>
                <a:prstClr val="white"/>
              </a:solidFill>
              <a:sym typeface="Wingdings" panose="05000000000000000000" pitchFamily="2" charset="2"/>
            </a:endParaRPr>
          </a:p>
          <a:p>
            <a:pPr marL="171450" lvl="0" indent="-171450">
              <a:lnSpc>
                <a:spcPct val="90000"/>
              </a:lnSpc>
              <a:spcBef>
                <a:spcPts val="1000"/>
              </a:spcBef>
              <a:buFont typeface="Arial" panose="020B0604020202020204" pitchFamily="34" charset="0"/>
              <a:buChar char="•"/>
              <a:defRPr/>
            </a:pPr>
            <a:r>
              <a:rPr lang="en-US" sz="1200" i="1" dirty="0">
                <a:solidFill>
                  <a:prstClr val="white"/>
                </a:solidFill>
                <a:sym typeface="Wingdings" panose="05000000000000000000" pitchFamily="2" charset="2"/>
              </a:rPr>
              <a:t>Bond-servants = </a:t>
            </a:r>
            <a:r>
              <a:rPr lang="el-GR" sz="1200" b="0" i="0" kern="1200" dirty="0">
                <a:solidFill>
                  <a:schemeClr val="tx1"/>
                </a:solidFill>
                <a:effectLst/>
                <a:latin typeface="+mn-lt"/>
                <a:ea typeface="+mn-ea"/>
                <a:cs typeface="+mn-cs"/>
              </a:rPr>
              <a:t>δούλοις</a:t>
            </a:r>
            <a:r>
              <a:rPr lang="en-US" sz="1200" b="0" i="0" kern="1200" dirty="0">
                <a:solidFill>
                  <a:schemeClr val="tx1"/>
                </a:solidFill>
                <a:effectLst/>
                <a:latin typeface="+mn-lt"/>
                <a:ea typeface="+mn-ea"/>
                <a:cs typeface="+mn-cs"/>
              </a:rPr>
              <a:t>  </a:t>
            </a:r>
            <a:endParaRPr lang="en-US" sz="1200" i="1" dirty="0">
              <a:solidFill>
                <a:prstClr val="white"/>
              </a:solidFill>
            </a:endParaRPr>
          </a:p>
          <a:p>
            <a:pPr lvl="0">
              <a:lnSpc>
                <a:spcPct val="90000"/>
              </a:lnSpc>
              <a:spcBef>
                <a:spcPts val="1000"/>
              </a:spcBef>
              <a:defRPr/>
            </a:pPr>
            <a:endParaRPr lang="en-US" sz="1200" b="1" i="1" u="sng" dirty="0">
              <a:solidFill>
                <a:prstClr val="white"/>
              </a:solidFill>
            </a:endParaRPr>
          </a:p>
          <a:p>
            <a:pPr lvl="0">
              <a:lnSpc>
                <a:spcPct val="90000"/>
              </a:lnSpc>
              <a:spcBef>
                <a:spcPts val="1000"/>
              </a:spcBef>
              <a:defRPr/>
            </a:pPr>
            <a:r>
              <a:rPr lang="en-US" sz="1200" b="1" i="1" u="sng" dirty="0">
                <a:solidFill>
                  <a:prstClr val="white"/>
                </a:solidFill>
              </a:rPr>
              <a:t>must soon take place</a:t>
            </a:r>
            <a:r>
              <a:rPr lang="en-US" sz="1200" i="1" dirty="0">
                <a:solidFill>
                  <a:prstClr val="white"/>
                </a:solidFill>
              </a:rPr>
              <a:t>. </a:t>
            </a:r>
            <a:r>
              <a:rPr lang="en-US" sz="1200" i="1" dirty="0">
                <a:solidFill>
                  <a:prstClr val="white"/>
                </a:solidFill>
                <a:sym typeface="Wingdings" panose="05000000000000000000" pitchFamily="2" charset="2"/>
              </a:rPr>
              <a:t>  </a:t>
            </a:r>
            <a:r>
              <a:rPr lang="el-GR" sz="1200" b="0" i="0" kern="1200" dirty="0">
                <a:solidFill>
                  <a:schemeClr val="tx1"/>
                </a:solidFill>
                <a:effectLst/>
                <a:latin typeface="+mn-lt"/>
                <a:ea typeface="+mn-ea"/>
                <a:cs typeface="+mn-cs"/>
              </a:rPr>
              <a:t>δεῖ</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sym typeface="Wingdings" panose="05000000000000000000" pitchFamily="2" charset="2"/>
              </a:rPr>
              <a:t>  </a:t>
            </a:r>
            <a:r>
              <a:rPr lang="en-US" sz="1200" b="1" i="1" kern="1200" dirty="0">
                <a:solidFill>
                  <a:schemeClr val="tx1"/>
                </a:solidFill>
                <a:effectLst/>
                <a:latin typeface="+mn-lt"/>
                <a:ea typeface="+mn-ea"/>
                <a:cs typeface="+mn-cs"/>
                <a:sym typeface="Wingdings" panose="05000000000000000000" pitchFamily="2" charset="2"/>
              </a:rPr>
              <a:t>by necessity </a:t>
            </a:r>
            <a:r>
              <a:rPr lang="en-US" sz="1200" b="0" i="0" kern="1200" dirty="0">
                <a:solidFill>
                  <a:schemeClr val="tx1"/>
                </a:solidFill>
                <a:effectLst/>
                <a:latin typeface="+mn-lt"/>
                <a:ea typeface="+mn-ea"/>
                <a:cs typeface="+mn-cs"/>
                <a:sym typeface="Wingdings" panose="05000000000000000000" pitchFamily="2" charset="2"/>
              </a:rPr>
              <a:t>[lit. it is necessary]</a:t>
            </a:r>
            <a:endParaRPr lang="en-US" sz="1200" i="1" dirty="0">
              <a:solidFill>
                <a:prstClr val="white"/>
              </a:solidFill>
            </a:endParaRPr>
          </a:p>
          <a:p>
            <a:pPr lvl="0">
              <a:lnSpc>
                <a:spcPct val="90000"/>
              </a:lnSpc>
              <a:spcBef>
                <a:spcPts val="1000"/>
              </a:spcBef>
              <a:defRPr/>
            </a:pPr>
            <a:endParaRPr lang="en-US" sz="1200" i="1" dirty="0">
              <a:solidFill>
                <a:prstClr val="white"/>
              </a:solidFill>
            </a:endParaRPr>
          </a:p>
          <a:p>
            <a:pPr lvl="0">
              <a:lnSpc>
                <a:spcPct val="90000"/>
              </a:lnSpc>
              <a:spcBef>
                <a:spcPts val="1000"/>
              </a:spcBef>
              <a:defRPr/>
            </a:pPr>
            <a:r>
              <a:rPr lang="en-US" sz="1200" i="1" dirty="0">
                <a:solidFill>
                  <a:prstClr val="white"/>
                </a:solidFill>
              </a:rPr>
              <a:t>7 “And behold, </a:t>
            </a:r>
            <a:r>
              <a:rPr lang="en-US" sz="1200" b="1" i="1" u="sng" dirty="0">
                <a:solidFill>
                  <a:srgbClr val="FFC000"/>
                </a:solidFill>
                <a:effectLst>
                  <a:outerShdw blurRad="38100" dist="38100" dir="2700000" algn="tl">
                    <a:srgbClr val="000000">
                      <a:alpha val="43137"/>
                    </a:srgbClr>
                  </a:outerShdw>
                </a:effectLst>
              </a:rPr>
              <a:t>I am coming quickly</a:t>
            </a:r>
            <a:r>
              <a:rPr lang="en-US" sz="1200" i="1" dirty="0">
                <a:solidFill>
                  <a:prstClr val="white"/>
                </a:solidFill>
              </a:rPr>
              <a:t>. Blessed is the one who </a:t>
            </a:r>
            <a:r>
              <a:rPr lang="en-US" sz="1200" b="1" i="1" u="sng" dirty="0">
                <a:solidFill>
                  <a:prstClr val="white"/>
                </a:solidFill>
              </a:rPr>
              <a:t>keeps the words</a:t>
            </a:r>
            <a:r>
              <a:rPr lang="en-US" sz="1200" i="1" dirty="0">
                <a:solidFill>
                  <a:prstClr val="white"/>
                </a:solidFill>
              </a:rPr>
              <a:t> of the prophecy of this book.”</a:t>
            </a:r>
          </a:p>
          <a:p>
            <a:pPr lvl="0">
              <a:lnSpc>
                <a:spcPct val="90000"/>
              </a:lnSpc>
              <a:spcBef>
                <a:spcPts val="1000"/>
              </a:spcBef>
              <a:defRPr/>
            </a:pPr>
            <a:endParaRPr lang="en-US" sz="1200" i="1" dirty="0">
              <a:solidFill>
                <a:prstClr val="white"/>
              </a:solidFill>
            </a:endParaRPr>
          </a:p>
          <a:p>
            <a:pPr marL="171450" lvl="0" indent="-171450">
              <a:lnSpc>
                <a:spcPct val="90000"/>
              </a:lnSpc>
              <a:spcBef>
                <a:spcPts val="1000"/>
              </a:spcBef>
              <a:buFont typeface="Arial" panose="020B0604020202020204" pitchFamily="34" charset="0"/>
              <a:buChar char="•"/>
              <a:defRPr/>
            </a:pPr>
            <a:r>
              <a:rPr lang="en-US" sz="1200" b="1" i="1" dirty="0">
                <a:solidFill>
                  <a:prstClr val="white"/>
                </a:solidFill>
              </a:rPr>
              <a:t>Back to the beginning of the book.... Revelation 1:1-3  </a:t>
            </a:r>
            <a:r>
              <a:rPr lang="en-US" sz="1200" b="1" i="1" dirty="0">
                <a:solidFill>
                  <a:prstClr val="white"/>
                </a:solidFill>
                <a:sym typeface="Wingdings" panose="05000000000000000000" pitchFamily="2" charset="2"/>
              </a:rPr>
              <a:t>   </a:t>
            </a:r>
            <a:endParaRPr lang="en-US" b="0" i="1"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1729366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1/13/2021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1/13/2021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biblehub.com/revelation/2-7.ht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biblehub.com/revelation/7-14.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iblehub.com/matthew/8-12.ht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biblehub.com/revelation/21-8.htm"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hyperlink" Target="http://www.faithprinceton.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22:6-7  Coming Quickly</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4022640"/>
          </a:xfrm>
          <a:prstGeom prst="rect">
            <a:avLst/>
          </a:prstGeom>
        </p:spPr>
        <p:txBody>
          <a:bodyPr wrap="square">
            <a:spAutoFit/>
          </a:bodyPr>
          <a:lstStyle/>
          <a:p>
            <a:pPr lvl="0">
              <a:lnSpc>
                <a:spcPct val="90000"/>
              </a:lnSpc>
              <a:spcBef>
                <a:spcPts val="1000"/>
              </a:spcBef>
              <a:defRPr/>
            </a:pPr>
            <a:r>
              <a:rPr lang="en-US" sz="3200" i="1" dirty="0">
                <a:solidFill>
                  <a:prstClr val="white"/>
                </a:solidFill>
              </a:rPr>
              <a:t>6 And he said to me, “These </a:t>
            </a:r>
            <a:r>
              <a:rPr lang="en-US" sz="3200" b="1" i="1" u="sng" dirty="0">
                <a:solidFill>
                  <a:prstClr val="white"/>
                </a:solidFill>
              </a:rPr>
              <a:t>words</a:t>
            </a:r>
            <a:r>
              <a:rPr lang="en-US" sz="3200" i="1" dirty="0">
                <a:solidFill>
                  <a:prstClr val="white"/>
                </a:solidFill>
              </a:rPr>
              <a:t> are </a:t>
            </a:r>
            <a:r>
              <a:rPr lang="en-US" sz="3200" b="1" i="1" u="sng" dirty="0">
                <a:solidFill>
                  <a:prstClr val="white"/>
                </a:solidFill>
              </a:rPr>
              <a:t>faithful and true</a:t>
            </a:r>
            <a:r>
              <a:rPr lang="en-US" sz="3200" i="1" dirty="0">
                <a:solidFill>
                  <a:prstClr val="white"/>
                </a:solidFill>
              </a:rPr>
              <a:t>”; and the Lord, </a:t>
            </a:r>
            <a:r>
              <a:rPr lang="en-US" sz="3200" b="1" i="1" u="sng" dirty="0">
                <a:solidFill>
                  <a:prstClr val="white"/>
                </a:solidFill>
              </a:rPr>
              <a:t>the God of the spirits of the prophets</a:t>
            </a:r>
            <a:r>
              <a:rPr lang="en-US" sz="3200" i="1" dirty="0">
                <a:solidFill>
                  <a:prstClr val="white"/>
                </a:solidFill>
              </a:rPr>
              <a:t>, </a:t>
            </a:r>
            <a:r>
              <a:rPr lang="en-US" sz="3200" b="1" i="1" u="sng" dirty="0">
                <a:solidFill>
                  <a:prstClr val="white"/>
                </a:solidFill>
              </a:rPr>
              <a:t>sent His angel</a:t>
            </a:r>
            <a:r>
              <a:rPr lang="en-US" sz="3200" i="1" dirty="0">
                <a:solidFill>
                  <a:prstClr val="white"/>
                </a:solidFill>
              </a:rPr>
              <a:t> to </a:t>
            </a:r>
            <a:r>
              <a:rPr lang="en-US" sz="3200" b="1" i="1" u="sng" dirty="0">
                <a:solidFill>
                  <a:prstClr val="white"/>
                </a:solidFill>
              </a:rPr>
              <a:t>show</a:t>
            </a:r>
            <a:r>
              <a:rPr lang="en-US" sz="3200" i="1" dirty="0">
                <a:solidFill>
                  <a:prstClr val="white"/>
                </a:solidFill>
              </a:rPr>
              <a:t> His bond-servants the things which </a:t>
            </a:r>
            <a:r>
              <a:rPr lang="en-US" sz="3200" b="1" i="1" u="sng" dirty="0">
                <a:solidFill>
                  <a:prstClr val="white"/>
                </a:solidFill>
              </a:rPr>
              <a:t>must soon take place</a:t>
            </a:r>
            <a:r>
              <a:rPr lang="en-US" sz="3200" i="1" dirty="0">
                <a:solidFill>
                  <a:prstClr val="white"/>
                </a:solidFill>
              </a:rPr>
              <a:t>.</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7 “And behold, </a:t>
            </a:r>
            <a:r>
              <a:rPr lang="en-US" sz="3200" b="1" i="1" u="sng" dirty="0">
                <a:solidFill>
                  <a:srgbClr val="FFC000"/>
                </a:solidFill>
                <a:effectLst>
                  <a:outerShdw blurRad="38100" dist="38100" dir="2700000" algn="tl">
                    <a:srgbClr val="000000">
                      <a:alpha val="43137"/>
                    </a:srgbClr>
                  </a:outerShdw>
                </a:effectLst>
              </a:rPr>
              <a:t>I am coming quickly</a:t>
            </a:r>
            <a:r>
              <a:rPr lang="en-US" sz="3200" i="1" dirty="0">
                <a:solidFill>
                  <a:prstClr val="white"/>
                </a:solidFill>
              </a:rPr>
              <a:t>. Blessed is the one who </a:t>
            </a:r>
            <a:r>
              <a:rPr lang="en-US" sz="3200" b="1" i="1" u="sng" dirty="0">
                <a:solidFill>
                  <a:prstClr val="white"/>
                </a:solidFill>
              </a:rPr>
              <a:t>keeps the words</a:t>
            </a:r>
            <a:r>
              <a:rPr lang="en-US" sz="3200" i="1" dirty="0">
                <a:solidFill>
                  <a:prstClr val="white"/>
                </a:solidFill>
              </a:rPr>
              <a:t> of the prophecy of this book.”</a:t>
            </a:r>
          </a:p>
          <a:p>
            <a:pPr lvl="0">
              <a:lnSpc>
                <a:spcPct val="90000"/>
              </a:lnSpc>
              <a:spcBef>
                <a:spcPts val="1000"/>
              </a:spcBef>
              <a:defRPr/>
            </a:pPr>
            <a:endParaRPr lang="en-US" sz="3200" i="1" dirty="0">
              <a:solidFill>
                <a:prstClr val="white"/>
              </a:solidFill>
            </a:endParaRPr>
          </a:p>
        </p:txBody>
      </p:sp>
    </p:spTree>
    <p:extLst>
      <p:ext uri="{BB962C8B-B14F-4D97-AF65-F5344CB8AC3E}">
        <p14:creationId xmlns:p14="http://schemas.microsoft.com/office/powerpoint/2010/main" val="32005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Back where we began... </a:t>
            </a:r>
            <a:r>
              <a:rPr lang="en-US" b="1" dirty="0">
                <a:solidFill>
                  <a:prstClr val="white"/>
                </a:solidFill>
              </a:rPr>
              <a:t>Revelation 1:1-3 </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4652556"/>
          </a:xfrm>
          <a:prstGeom prst="rect">
            <a:avLst/>
          </a:prstGeom>
        </p:spPr>
        <p:txBody>
          <a:bodyPr wrap="square">
            <a:spAutoFit/>
          </a:bodyPr>
          <a:lstStyle/>
          <a:p>
            <a:pPr lvl="0">
              <a:lnSpc>
                <a:spcPct val="90000"/>
              </a:lnSpc>
              <a:spcBef>
                <a:spcPts val="1000"/>
              </a:spcBef>
              <a:defRPr/>
            </a:pPr>
            <a:r>
              <a:rPr lang="en-US" sz="3200" i="1" dirty="0">
                <a:solidFill>
                  <a:prstClr val="white"/>
                </a:solidFill>
              </a:rPr>
              <a:t>1 The Revelation of Jesus Christ, which God gave Him to </a:t>
            </a:r>
            <a:r>
              <a:rPr lang="en-US" sz="3200" b="1" i="1" u="sng" dirty="0">
                <a:solidFill>
                  <a:prstClr val="white"/>
                </a:solidFill>
              </a:rPr>
              <a:t>show</a:t>
            </a:r>
            <a:r>
              <a:rPr lang="en-US" sz="3200" i="1" dirty="0">
                <a:solidFill>
                  <a:prstClr val="white"/>
                </a:solidFill>
              </a:rPr>
              <a:t> to His bond-servants, the things which </a:t>
            </a:r>
            <a:r>
              <a:rPr lang="en-US" sz="3200" b="1" i="1" u="sng" dirty="0">
                <a:solidFill>
                  <a:prstClr val="white"/>
                </a:solidFill>
              </a:rPr>
              <a:t>must soon take place</a:t>
            </a:r>
            <a:r>
              <a:rPr lang="en-US" sz="3200" i="1" dirty="0">
                <a:solidFill>
                  <a:prstClr val="white"/>
                </a:solidFill>
              </a:rPr>
              <a:t>; and He sent and communicated it by His angel to His bond-servant John, 2 who testified to the word of God and to the testimony of Jesus Christ, everything that he saw. 3 </a:t>
            </a:r>
            <a:r>
              <a:rPr lang="en-US" sz="3200" b="1" i="1" u="sng" dirty="0">
                <a:solidFill>
                  <a:prstClr val="white"/>
                </a:solidFill>
              </a:rPr>
              <a:t>Blessed</a:t>
            </a:r>
            <a:r>
              <a:rPr lang="en-US" sz="3200" b="1" i="1" dirty="0">
                <a:solidFill>
                  <a:prstClr val="white"/>
                </a:solidFill>
              </a:rPr>
              <a:t> is the one who reads, and those who hear the words of the prophecy and </a:t>
            </a:r>
            <a:r>
              <a:rPr lang="en-US" sz="3200" b="1" i="1" u="sng" dirty="0">
                <a:solidFill>
                  <a:prstClr val="white"/>
                </a:solidFill>
              </a:rPr>
              <a:t>keep</a:t>
            </a:r>
            <a:r>
              <a:rPr lang="en-US" sz="3200" b="1" i="1" dirty="0">
                <a:solidFill>
                  <a:prstClr val="white"/>
                </a:solidFill>
              </a:rPr>
              <a:t> the things which are written in it; </a:t>
            </a:r>
            <a:r>
              <a:rPr lang="en-US" sz="3200" b="1" i="1" u="sng" dirty="0">
                <a:solidFill>
                  <a:prstClr val="white"/>
                </a:solidFill>
              </a:rPr>
              <a:t>for the time is near.</a:t>
            </a:r>
          </a:p>
          <a:p>
            <a:pPr lvl="0">
              <a:lnSpc>
                <a:spcPct val="90000"/>
              </a:lnSpc>
              <a:spcBef>
                <a:spcPts val="1000"/>
              </a:spcBef>
              <a:defRPr/>
            </a:pPr>
            <a:endParaRPr lang="en-US" sz="3200" i="1" dirty="0">
              <a:solidFill>
                <a:prstClr val="white"/>
              </a:solidFill>
            </a:endParaRPr>
          </a:p>
        </p:txBody>
      </p:sp>
    </p:spTree>
    <p:extLst>
      <p:ext uri="{BB962C8B-B14F-4D97-AF65-F5344CB8AC3E}">
        <p14:creationId xmlns:p14="http://schemas.microsoft.com/office/powerpoint/2010/main" val="18481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22:8-9  Worship God!</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894399"/>
          </a:xfrm>
          <a:prstGeom prst="rect">
            <a:avLst/>
          </a:prstGeom>
        </p:spPr>
        <p:txBody>
          <a:bodyPr wrap="square">
            <a:spAutoFit/>
          </a:bodyPr>
          <a:lstStyle/>
          <a:p>
            <a:pPr lvl="0">
              <a:lnSpc>
                <a:spcPct val="90000"/>
              </a:lnSpc>
              <a:spcBef>
                <a:spcPts val="1000"/>
              </a:spcBef>
              <a:defRPr/>
            </a:pPr>
            <a:r>
              <a:rPr lang="en-US" sz="3200" i="1" dirty="0">
                <a:solidFill>
                  <a:prstClr val="white"/>
                </a:solidFill>
              </a:rPr>
              <a:t>8 </a:t>
            </a:r>
            <a:r>
              <a:rPr lang="en-US" sz="3200" b="1" i="1" u="sng" dirty="0">
                <a:solidFill>
                  <a:prstClr val="white"/>
                </a:solidFill>
              </a:rPr>
              <a:t>I, John, am the one who heard and saw</a:t>
            </a:r>
            <a:r>
              <a:rPr lang="en-US" sz="3200" i="1" dirty="0">
                <a:solidFill>
                  <a:prstClr val="white"/>
                </a:solidFill>
              </a:rPr>
              <a:t> these things. And when I heard and saw them, I </a:t>
            </a:r>
            <a:r>
              <a:rPr lang="en-US" sz="3200" b="1" i="1" u="sng" dirty="0">
                <a:solidFill>
                  <a:prstClr val="white"/>
                </a:solidFill>
              </a:rPr>
              <a:t>fell down to worship</a:t>
            </a:r>
            <a:r>
              <a:rPr lang="en-US" sz="3200" i="1" dirty="0">
                <a:solidFill>
                  <a:prstClr val="white"/>
                </a:solidFill>
              </a:rPr>
              <a:t> at the feet of the angel who showed me these things. </a:t>
            </a:r>
          </a:p>
          <a:p>
            <a:pPr lvl="0">
              <a:lnSpc>
                <a:spcPct val="90000"/>
              </a:lnSpc>
              <a:spcBef>
                <a:spcPts val="1000"/>
              </a:spcBef>
              <a:defRPr/>
            </a:pPr>
            <a:r>
              <a:rPr lang="en-US" sz="3200" i="1" dirty="0">
                <a:solidFill>
                  <a:prstClr val="white"/>
                </a:solidFill>
              </a:rPr>
              <a:t>9 And he said to me, “Do not do that; I am a </a:t>
            </a:r>
            <a:r>
              <a:rPr lang="en-US" sz="3200" b="1" i="1" u="sng" dirty="0">
                <a:solidFill>
                  <a:prstClr val="white"/>
                </a:solidFill>
              </a:rPr>
              <a:t>fellow servant</a:t>
            </a:r>
            <a:r>
              <a:rPr lang="en-US" sz="3200" i="1" dirty="0">
                <a:solidFill>
                  <a:prstClr val="white"/>
                </a:solidFill>
              </a:rPr>
              <a:t> of yours and of your brothers the prophets, and of those who keep the words of this book. </a:t>
            </a:r>
            <a:r>
              <a:rPr lang="en-US" sz="3200" b="1" i="1" u="sng" dirty="0">
                <a:solidFill>
                  <a:prstClr val="white"/>
                </a:solidFill>
              </a:rPr>
              <a:t>Worship God</a:t>
            </a:r>
            <a:r>
              <a:rPr lang="en-US" sz="3200" i="1" dirty="0">
                <a:solidFill>
                  <a:prstClr val="white"/>
                </a:solidFill>
              </a:rPr>
              <a:t>!”</a:t>
            </a:r>
          </a:p>
          <a:p>
            <a:pPr lvl="0">
              <a:lnSpc>
                <a:spcPct val="90000"/>
              </a:lnSpc>
              <a:spcBef>
                <a:spcPts val="1000"/>
              </a:spcBef>
              <a:defRPr/>
            </a:pPr>
            <a:endParaRPr lang="en-US" sz="3200" i="1" dirty="0">
              <a:solidFill>
                <a:prstClr val="white"/>
              </a:solidFill>
            </a:endParaRPr>
          </a:p>
        </p:txBody>
      </p:sp>
    </p:spTree>
    <p:extLst>
      <p:ext uri="{BB962C8B-B14F-4D97-AF65-F5344CB8AC3E}">
        <p14:creationId xmlns:p14="http://schemas.microsoft.com/office/powerpoint/2010/main" val="137929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22:10-11 The Time is Near</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451201"/>
          </a:xfrm>
          <a:prstGeom prst="rect">
            <a:avLst/>
          </a:prstGeom>
        </p:spPr>
        <p:txBody>
          <a:bodyPr wrap="square">
            <a:spAutoFit/>
          </a:bodyPr>
          <a:lstStyle/>
          <a:p>
            <a:pPr lvl="0">
              <a:lnSpc>
                <a:spcPct val="90000"/>
              </a:lnSpc>
              <a:spcBef>
                <a:spcPts val="1000"/>
              </a:spcBef>
              <a:defRPr/>
            </a:pPr>
            <a:r>
              <a:rPr lang="en-US" sz="3200" i="1" dirty="0">
                <a:solidFill>
                  <a:prstClr val="white"/>
                </a:solidFill>
              </a:rPr>
              <a:t>10 And he said to me, “</a:t>
            </a:r>
            <a:r>
              <a:rPr lang="en-US" sz="3200" b="1" i="1" u="sng" dirty="0">
                <a:solidFill>
                  <a:prstClr val="white"/>
                </a:solidFill>
              </a:rPr>
              <a:t>Do not seal up the words</a:t>
            </a:r>
            <a:r>
              <a:rPr lang="en-US" sz="3200" i="1" dirty="0">
                <a:solidFill>
                  <a:prstClr val="white"/>
                </a:solidFill>
              </a:rPr>
              <a:t> of the prophecy of this book, for the </a:t>
            </a:r>
            <a:r>
              <a:rPr lang="en-US" sz="3200" b="1" i="1" u="sng" dirty="0">
                <a:solidFill>
                  <a:prstClr val="white"/>
                </a:solidFill>
              </a:rPr>
              <a:t>time is near</a:t>
            </a:r>
            <a:r>
              <a:rPr lang="en-US" sz="3200" i="1" dirty="0">
                <a:solidFill>
                  <a:prstClr val="white"/>
                </a:solidFill>
              </a:rPr>
              <a:t>. </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11 Let the one who does wrong still do </a:t>
            </a:r>
            <a:r>
              <a:rPr lang="en-US" sz="3200" b="1" i="1" u="sng" dirty="0">
                <a:solidFill>
                  <a:prstClr val="white"/>
                </a:solidFill>
              </a:rPr>
              <a:t>wrong</a:t>
            </a:r>
            <a:r>
              <a:rPr lang="en-US" sz="3200" i="1" dirty="0">
                <a:solidFill>
                  <a:prstClr val="white"/>
                </a:solidFill>
              </a:rPr>
              <a:t>, and the one who is filthy still be </a:t>
            </a:r>
            <a:r>
              <a:rPr lang="en-US" sz="3200" b="1" i="1" u="sng" dirty="0">
                <a:solidFill>
                  <a:prstClr val="white"/>
                </a:solidFill>
              </a:rPr>
              <a:t>filthy</a:t>
            </a:r>
            <a:r>
              <a:rPr lang="en-US" sz="3200" i="1" dirty="0">
                <a:solidFill>
                  <a:prstClr val="white"/>
                </a:solidFill>
              </a:rPr>
              <a:t>; and let the one who is righteous still practice </a:t>
            </a:r>
            <a:r>
              <a:rPr lang="en-US" sz="3200" b="1" i="1" u="sng" dirty="0">
                <a:solidFill>
                  <a:prstClr val="white"/>
                </a:solidFill>
              </a:rPr>
              <a:t>righteousness</a:t>
            </a:r>
            <a:r>
              <a:rPr lang="en-US" sz="3200" i="1" dirty="0">
                <a:solidFill>
                  <a:prstClr val="white"/>
                </a:solidFill>
              </a:rPr>
              <a:t>, and the one who is holy still keep himself </a:t>
            </a:r>
            <a:r>
              <a:rPr lang="en-US" sz="3200" b="1" i="1" u="sng" dirty="0">
                <a:solidFill>
                  <a:prstClr val="white"/>
                </a:solidFill>
              </a:rPr>
              <a:t>holy</a:t>
            </a:r>
            <a:r>
              <a:rPr lang="en-US" sz="3200" i="1" dirty="0">
                <a:solidFill>
                  <a:prstClr val="white"/>
                </a:solidFill>
              </a:rPr>
              <a:t>.”</a:t>
            </a:r>
          </a:p>
        </p:txBody>
      </p:sp>
    </p:spTree>
    <p:extLst>
      <p:ext uri="{BB962C8B-B14F-4D97-AF65-F5344CB8AC3E}">
        <p14:creationId xmlns:p14="http://schemas.microsoft.com/office/powerpoint/2010/main" val="132780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22:12-13 The Alpha and Omega</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929281"/>
          </a:xfrm>
          <a:prstGeom prst="rect">
            <a:avLst/>
          </a:prstGeom>
        </p:spPr>
        <p:txBody>
          <a:bodyPr wrap="square">
            <a:spAutoFit/>
          </a:bodyPr>
          <a:lstStyle/>
          <a:p>
            <a:pPr lvl="0">
              <a:lnSpc>
                <a:spcPct val="90000"/>
              </a:lnSpc>
              <a:spcBef>
                <a:spcPts val="1000"/>
              </a:spcBef>
              <a:defRPr/>
            </a:pPr>
            <a:r>
              <a:rPr lang="en-US" sz="3200" i="1" dirty="0">
                <a:solidFill>
                  <a:prstClr val="white"/>
                </a:solidFill>
              </a:rPr>
              <a:t>12 “Behold, I am </a:t>
            </a:r>
            <a:r>
              <a:rPr lang="en-US" sz="3200" b="1" i="1" u="sng" dirty="0">
                <a:solidFill>
                  <a:prstClr val="white"/>
                </a:solidFill>
              </a:rPr>
              <a:t>coming quickly</a:t>
            </a:r>
            <a:r>
              <a:rPr lang="en-US" sz="3200" i="1" dirty="0">
                <a:solidFill>
                  <a:prstClr val="white"/>
                </a:solidFill>
              </a:rPr>
              <a:t>, and </a:t>
            </a:r>
            <a:r>
              <a:rPr lang="en-US" sz="3200" b="1" i="1" u="sng" dirty="0">
                <a:solidFill>
                  <a:prstClr val="white"/>
                </a:solidFill>
              </a:rPr>
              <a:t>My reward is with Me</a:t>
            </a:r>
            <a:r>
              <a:rPr lang="en-US" sz="3200" i="1" dirty="0">
                <a:solidFill>
                  <a:prstClr val="white"/>
                </a:solidFill>
              </a:rPr>
              <a:t>, to reward each one </a:t>
            </a:r>
            <a:r>
              <a:rPr lang="en-US" sz="3200" b="1" i="1" u="sng" dirty="0">
                <a:solidFill>
                  <a:prstClr val="white"/>
                </a:solidFill>
              </a:rPr>
              <a:t>as his work deserves</a:t>
            </a:r>
            <a:r>
              <a:rPr lang="en-US" sz="3200" i="1" dirty="0">
                <a:solidFill>
                  <a:prstClr val="white"/>
                </a:solidFill>
              </a:rPr>
              <a:t>. </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13 </a:t>
            </a:r>
            <a:r>
              <a:rPr lang="en-US" sz="3200" b="1" i="1" u="sng" dirty="0">
                <a:solidFill>
                  <a:srgbClr val="FFC000"/>
                </a:solidFill>
                <a:effectLst>
                  <a:outerShdw blurRad="38100" dist="38100" dir="2700000" algn="tl">
                    <a:srgbClr val="000000">
                      <a:alpha val="43137"/>
                    </a:srgbClr>
                  </a:outerShdw>
                </a:effectLst>
              </a:rPr>
              <a:t>I am the Alpha and the Omega</a:t>
            </a:r>
            <a:r>
              <a:rPr lang="en-US" sz="3200" i="1" dirty="0">
                <a:solidFill>
                  <a:prstClr val="white"/>
                </a:solidFill>
              </a:rPr>
              <a:t>, the first and the last, the beginning and the end.”</a:t>
            </a:r>
          </a:p>
          <a:p>
            <a:pPr lvl="0">
              <a:lnSpc>
                <a:spcPct val="90000"/>
              </a:lnSpc>
              <a:spcBef>
                <a:spcPts val="1000"/>
              </a:spcBef>
              <a:defRPr/>
            </a:pPr>
            <a:endParaRPr lang="en-US" sz="3200" i="1" dirty="0">
              <a:solidFill>
                <a:prstClr val="white"/>
              </a:solidFill>
            </a:endParaRPr>
          </a:p>
          <a:p>
            <a:pPr marL="1371600" lvl="2" indent="-457200">
              <a:lnSpc>
                <a:spcPct val="90000"/>
              </a:lnSpc>
              <a:spcBef>
                <a:spcPts val="1000"/>
              </a:spcBef>
              <a:buFont typeface="Arial" panose="020B0604020202020204" pitchFamily="34" charset="0"/>
              <a:buChar char="•"/>
              <a:defRPr/>
            </a:pPr>
            <a:r>
              <a:rPr lang="el-GR" sz="4800" dirty="0"/>
              <a:t>Ἄ</a:t>
            </a:r>
            <a:r>
              <a:rPr lang="en-US" sz="4800" dirty="0"/>
              <a:t> and </a:t>
            </a:r>
            <a:r>
              <a:rPr lang="el-GR" sz="4800" dirty="0"/>
              <a:t>Ὦ</a:t>
            </a:r>
            <a:endParaRPr lang="en-US" sz="4800" i="1" dirty="0">
              <a:solidFill>
                <a:prstClr val="white"/>
              </a:solidFill>
            </a:endParaRPr>
          </a:p>
        </p:txBody>
      </p:sp>
    </p:spTree>
    <p:extLst>
      <p:ext uri="{BB962C8B-B14F-4D97-AF65-F5344CB8AC3E}">
        <p14:creationId xmlns:p14="http://schemas.microsoft.com/office/powerpoint/2010/main" val="19405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22:14-15  What Gives You the Right?</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3451201"/>
          </a:xfrm>
          <a:prstGeom prst="rect">
            <a:avLst/>
          </a:prstGeom>
        </p:spPr>
        <p:txBody>
          <a:bodyPr wrap="square">
            <a:spAutoFit/>
          </a:bodyPr>
          <a:lstStyle/>
          <a:p>
            <a:pPr lvl="0">
              <a:lnSpc>
                <a:spcPct val="90000"/>
              </a:lnSpc>
              <a:spcBef>
                <a:spcPts val="1000"/>
              </a:spcBef>
              <a:defRPr/>
            </a:pPr>
            <a:r>
              <a:rPr lang="en-US" sz="3200" i="1" dirty="0">
                <a:solidFill>
                  <a:prstClr val="white"/>
                </a:solidFill>
              </a:rPr>
              <a:t>14 </a:t>
            </a:r>
            <a:r>
              <a:rPr lang="en-US" sz="3200" b="1" i="1" u="sng" dirty="0">
                <a:solidFill>
                  <a:prstClr val="white"/>
                </a:solidFill>
              </a:rPr>
              <a:t>Blessed</a:t>
            </a:r>
            <a:r>
              <a:rPr lang="en-US" sz="3200" i="1" dirty="0">
                <a:solidFill>
                  <a:prstClr val="white"/>
                </a:solidFill>
              </a:rPr>
              <a:t> are those who </a:t>
            </a:r>
            <a:r>
              <a:rPr lang="en-US" sz="3200" b="1" i="1" u="sng" dirty="0">
                <a:solidFill>
                  <a:prstClr val="white"/>
                </a:solidFill>
              </a:rPr>
              <a:t>wash their robes</a:t>
            </a:r>
            <a:r>
              <a:rPr lang="en-US" sz="3200" i="1" dirty="0">
                <a:solidFill>
                  <a:prstClr val="white"/>
                </a:solidFill>
              </a:rPr>
              <a:t>, so that they will have the </a:t>
            </a:r>
            <a:r>
              <a:rPr lang="en-US" sz="3200" b="1" i="1" u="sng" dirty="0">
                <a:solidFill>
                  <a:prstClr val="white"/>
                </a:solidFill>
              </a:rPr>
              <a:t>right</a:t>
            </a:r>
            <a:r>
              <a:rPr lang="en-US" sz="3200" i="1" dirty="0">
                <a:solidFill>
                  <a:prstClr val="white"/>
                </a:solidFill>
              </a:rPr>
              <a:t> to the </a:t>
            </a:r>
            <a:r>
              <a:rPr lang="en-US" sz="3200" b="1" i="1" u="sng" dirty="0">
                <a:solidFill>
                  <a:prstClr val="white"/>
                </a:solidFill>
              </a:rPr>
              <a:t>tree of life</a:t>
            </a:r>
            <a:r>
              <a:rPr lang="en-US" sz="3200" i="1" dirty="0">
                <a:solidFill>
                  <a:prstClr val="white"/>
                </a:solidFill>
              </a:rPr>
              <a:t>, and may enter the city by the gates. </a:t>
            </a:r>
          </a:p>
          <a:p>
            <a:pPr lvl="0">
              <a:lnSpc>
                <a:spcPct val="90000"/>
              </a:lnSpc>
              <a:spcBef>
                <a:spcPts val="1000"/>
              </a:spcBef>
              <a:defRPr/>
            </a:pPr>
            <a:endParaRPr lang="en-US" sz="3200" i="1" dirty="0">
              <a:solidFill>
                <a:prstClr val="white"/>
              </a:solidFill>
            </a:endParaRPr>
          </a:p>
          <a:p>
            <a:pPr lvl="0">
              <a:lnSpc>
                <a:spcPct val="90000"/>
              </a:lnSpc>
              <a:spcBef>
                <a:spcPts val="1000"/>
              </a:spcBef>
              <a:defRPr/>
            </a:pPr>
            <a:r>
              <a:rPr lang="en-US" sz="3200" i="1" dirty="0">
                <a:solidFill>
                  <a:prstClr val="white"/>
                </a:solidFill>
              </a:rPr>
              <a:t>15 </a:t>
            </a:r>
            <a:r>
              <a:rPr lang="en-US" sz="3200" b="1" i="1" u="sng" dirty="0">
                <a:solidFill>
                  <a:prstClr val="white"/>
                </a:solidFill>
              </a:rPr>
              <a:t>Outside</a:t>
            </a:r>
            <a:r>
              <a:rPr lang="en-US" sz="3200" i="1" dirty="0">
                <a:solidFill>
                  <a:prstClr val="white"/>
                </a:solidFill>
              </a:rPr>
              <a:t> are the dogs, the sorcerers, the sexually immoral persons, the murderers, the idolaters, and everyone who loves and practices lying.</a:t>
            </a:r>
          </a:p>
        </p:txBody>
      </p:sp>
    </p:spTree>
    <p:extLst>
      <p:ext uri="{BB962C8B-B14F-4D97-AF65-F5344CB8AC3E}">
        <p14:creationId xmlns:p14="http://schemas.microsoft.com/office/powerpoint/2010/main" val="218497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22:14  Wash their robes...</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5223994"/>
          </a:xfrm>
          <a:prstGeom prst="rect">
            <a:avLst/>
          </a:prstGeom>
        </p:spPr>
        <p:txBody>
          <a:bodyPr wrap="square">
            <a:spAutoFit/>
          </a:bodyPr>
          <a:lstStyle/>
          <a:p>
            <a:pPr>
              <a:lnSpc>
                <a:spcPct val="90000"/>
              </a:lnSpc>
              <a:spcBef>
                <a:spcPts val="1000"/>
              </a:spcBef>
              <a:defRPr/>
            </a:pPr>
            <a:r>
              <a:rPr lang="en-US" sz="3200" b="1" dirty="0">
                <a:solidFill>
                  <a:srgbClr val="008AE6"/>
                </a:solidFill>
                <a:latin typeface="Roboto"/>
                <a:hlinkClick r:id="rId3">
                  <a:extLst>
                    <a:ext uri="{A12FA001-AC4F-418D-AE19-62706E023703}">
                      <ahyp:hlinkClr xmlns:ahyp="http://schemas.microsoft.com/office/drawing/2018/hyperlinkcolor" val="tx"/>
                    </a:ext>
                  </a:extLst>
                </a:hlinkClick>
              </a:rPr>
              <a:t>Revelation 2:7</a:t>
            </a:r>
            <a:br>
              <a:rPr lang="en-US" sz="3200" dirty="0"/>
            </a:br>
            <a:r>
              <a:rPr lang="en-US" sz="3200" dirty="0">
                <a:solidFill>
                  <a:srgbClr val="001320"/>
                </a:solidFill>
                <a:latin typeface="Roboto"/>
              </a:rPr>
              <a:t>He who has an ear, let him hear what the Spirit says to the churches. To the one who overcomes, I will grant the right to eat from the tree of life in the Paradise of God.</a:t>
            </a:r>
            <a:br>
              <a:rPr lang="en-US" sz="3200" dirty="0">
                <a:solidFill>
                  <a:srgbClr val="001320"/>
                </a:solidFill>
                <a:latin typeface="Roboto"/>
              </a:rPr>
            </a:br>
            <a:r>
              <a:rPr lang="en-US" sz="3200" b="1" dirty="0">
                <a:solidFill>
                  <a:srgbClr val="008AE6"/>
                </a:solidFill>
                <a:latin typeface="Roboto"/>
                <a:hlinkClick r:id="rId4">
                  <a:extLst>
                    <a:ext uri="{A12FA001-AC4F-418D-AE19-62706E023703}">
                      <ahyp:hlinkClr xmlns:ahyp="http://schemas.microsoft.com/office/drawing/2018/hyperlinkcolor" val="tx"/>
                    </a:ext>
                  </a:extLst>
                </a:hlinkClick>
              </a:rPr>
              <a:t>Revelation 7:14</a:t>
            </a:r>
            <a:br>
              <a:rPr lang="en-US" sz="3200" dirty="0"/>
            </a:br>
            <a:r>
              <a:rPr lang="en-US" sz="3200" dirty="0">
                <a:solidFill>
                  <a:srgbClr val="001320"/>
                </a:solidFill>
                <a:latin typeface="Roboto"/>
              </a:rPr>
              <a:t>"Sir," I answered, "you know." So he replied, "These are the ones who have come out of the great tribulation; they have washed their robes and made them white in the blood of the Lamb.</a:t>
            </a:r>
            <a:endParaRPr lang="en-US" sz="3200" dirty="0"/>
          </a:p>
          <a:p>
            <a:pPr lvl="0">
              <a:lnSpc>
                <a:spcPct val="90000"/>
              </a:lnSpc>
              <a:spcBef>
                <a:spcPts val="1000"/>
              </a:spcBef>
              <a:defRPr/>
            </a:pPr>
            <a:endParaRPr lang="en-US" sz="3200" i="1" dirty="0">
              <a:solidFill>
                <a:prstClr val="white"/>
              </a:solidFill>
            </a:endParaRPr>
          </a:p>
          <a:p>
            <a:pPr lvl="0">
              <a:lnSpc>
                <a:spcPct val="90000"/>
              </a:lnSpc>
              <a:spcBef>
                <a:spcPts val="1000"/>
              </a:spcBef>
              <a:defRPr/>
            </a:pPr>
            <a:endParaRPr lang="en-US" sz="3200" i="1" dirty="0">
              <a:solidFill>
                <a:prstClr val="white"/>
              </a:solidFill>
            </a:endParaRPr>
          </a:p>
        </p:txBody>
      </p:sp>
    </p:spTree>
    <p:extLst>
      <p:ext uri="{BB962C8B-B14F-4D97-AF65-F5344CB8AC3E}">
        <p14:creationId xmlns:p14="http://schemas.microsoft.com/office/powerpoint/2010/main" val="424631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22:15  Outside...</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787779" cy="4031873"/>
          </a:xfrm>
          <a:prstGeom prst="rect">
            <a:avLst/>
          </a:prstGeom>
        </p:spPr>
        <p:txBody>
          <a:bodyPr wrap="square">
            <a:spAutoFit/>
          </a:bodyPr>
          <a:lstStyle/>
          <a:p>
            <a:pPr marL="171450" indent="-171450">
              <a:buFont typeface="Arial" panose="020B0604020202020204" pitchFamily="34" charset="0"/>
              <a:buChar char="•"/>
            </a:pPr>
            <a:r>
              <a:rPr lang="en-US" sz="3200" b="1" dirty="0">
                <a:solidFill>
                  <a:srgbClr val="008AE6"/>
                </a:solidFill>
                <a:latin typeface="Roboto"/>
                <a:hlinkClick r:id="rId3">
                  <a:extLst>
                    <a:ext uri="{A12FA001-AC4F-418D-AE19-62706E023703}">
                      <ahyp:hlinkClr xmlns:ahyp="http://schemas.microsoft.com/office/drawing/2018/hyperlinkcolor" val="tx"/>
                    </a:ext>
                  </a:extLst>
                </a:hlinkClick>
              </a:rPr>
              <a:t>Matthew 8:12</a:t>
            </a:r>
            <a:r>
              <a:rPr lang="en-US" sz="3200" b="1" dirty="0">
                <a:solidFill>
                  <a:srgbClr val="008AE6"/>
                </a:solidFill>
                <a:latin typeface="Roboto"/>
              </a:rPr>
              <a:t>  </a:t>
            </a:r>
            <a:r>
              <a:rPr lang="en-US" sz="3200" i="1" dirty="0">
                <a:solidFill>
                  <a:srgbClr val="001320"/>
                </a:solidFill>
                <a:latin typeface="Roboto"/>
              </a:rPr>
              <a:t>But the sons of the kingdom will be thrown into the outer darkness, where there will be weeping and gnashing of teeth.“</a:t>
            </a:r>
          </a:p>
          <a:p>
            <a:pPr marL="171450" indent="-171450">
              <a:buFont typeface="Arial" panose="020B0604020202020204" pitchFamily="34" charset="0"/>
              <a:buChar char="•"/>
            </a:pPr>
            <a:r>
              <a:rPr lang="en-US" sz="3200" b="1" dirty="0">
                <a:solidFill>
                  <a:srgbClr val="008AE6"/>
                </a:solidFill>
                <a:latin typeface="Roboto"/>
                <a:hlinkClick r:id="rId4">
                  <a:extLst>
                    <a:ext uri="{A12FA001-AC4F-418D-AE19-62706E023703}">
                      <ahyp:hlinkClr xmlns:ahyp="http://schemas.microsoft.com/office/drawing/2018/hyperlinkcolor" val="tx"/>
                    </a:ext>
                  </a:extLst>
                </a:hlinkClick>
              </a:rPr>
              <a:t>Revelation 21:8</a:t>
            </a:r>
            <a:r>
              <a:rPr lang="en-US" sz="3200" b="1" dirty="0">
                <a:solidFill>
                  <a:srgbClr val="008AE6"/>
                </a:solidFill>
                <a:latin typeface="Roboto"/>
              </a:rPr>
              <a:t>  </a:t>
            </a:r>
            <a:r>
              <a:rPr lang="en-US" sz="3200" i="1" dirty="0">
                <a:solidFill>
                  <a:srgbClr val="001320"/>
                </a:solidFill>
                <a:latin typeface="Roboto"/>
              </a:rPr>
              <a:t>But to the cowardly and unbelieving and abominable and murderers and sexually immoral and sorcerers and idolaters and all liars, their place will be in the lake that burns with fire and sulfur. This is the second death."</a:t>
            </a:r>
            <a:endParaRPr lang="en-US" sz="3200" i="1" dirty="0">
              <a:sym typeface="Wingdings" panose="05000000000000000000" pitchFamily="2" charset="2"/>
            </a:endParaRPr>
          </a:p>
        </p:txBody>
      </p:sp>
    </p:spTree>
    <p:extLst>
      <p:ext uri="{BB962C8B-B14F-4D97-AF65-F5344CB8AC3E}">
        <p14:creationId xmlns:p14="http://schemas.microsoft.com/office/powerpoint/2010/main" val="139210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339634" y="2134972"/>
            <a:ext cx="11416937" cy="4422581"/>
          </a:xfrm>
        </p:spPr>
        <p:txBody>
          <a:bodyPr>
            <a:normAutofit fontScale="85000" lnSpcReduction="200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a:p>
            <a:pPr marL="0" indent="0">
              <a:buNone/>
            </a:pPr>
            <a:endParaRPr lang="en-US" sz="3600" dirty="0"/>
          </a:p>
          <a:p>
            <a:pPr marL="0" indent="0">
              <a:buNone/>
            </a:pPr>
            <a:r>
              <a:rPr lang="en-US" sz="3600" dirty="0"/>
              <a:t>Bro Stan’s Revelation Study is available on our church website:</a:t>
            </a:r>
          </a:p>
          <a:p>
            <a:pPr marL="0" indent="0" algn="ctr">
              <a:buNone/>
            </a:pPr>
            <a:r>
              <a:rPr lang="en-US" sz="5800" dirty="0">
                <a:hlinkClick r:id="rId3"/>
              </a:rPr>
              <a:t>www.faithprinceton.org</a:t>
            </a:r>
            <a:endParaRPr lang="en-US" sz="5800" dirty="0"/>
          </a:p>
          <a:p>
            <a:pPr marL="0" indent="0">
              <a:buNone/>
            </a:pPr>
            <a:endParaRPr lang="en-US" sz="3600" dirty="0"/>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7704" y="153845"/>
            <a:ext cx="5788283" cy="593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1361874" y="4762474"/>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A2174D35-ADE6-472A-B837-9932C39E80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85926" y="161938"/>
            <a:ext cx="4446455" cy="5928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DF0C84C6-8945-4B09-8FD9-3B231E63AEB2}"/>
              </a:ext>
            </a:extLst>
          </p:cNvPr>
          <p:cNvSpPr txBox="1"/>
          <p:nvPr/>
        </p:nvSpPr>
        <p:spPr>
          <a:xfrm>
            <a:off x="0" y="6090545"/>
            <a:ext cx="121920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Train up a child in the way he should go... </a:t>
            </a:r>
            <a:r>
              <a:rPr lang="en-US" sz="4000" b="1" dirty="0">
                <a:solidFill>
                  <a:srgbClr val="FFFF00"/>
                </a:solidFill>
                <a:effectLst>
                  <a:outerShdw blurRad="38100" dist="38100" dir="2700000" algn="tl">
                    <a:srgbClr val="000000">
                      <a:alpha val="43137"/>
                    </a:srgbClr>
                  </a:outerShdw>
                </a:effectLst>
                <a:sym typeface="Wingdings" panose="05000000000000000000" pitchFamily="2" charset="2"/>
              </a:rPr>
              <a:t></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511679" cy="5375777"/>
          </a:xfrm>
        </p:spPr>
        <p:txBody>
          <a:bodyPr>
            <a:noAutofit/>
          </a:bodyPr>
          <a:lstStyle/>
          <a:p>
            <a:pPr marL="0" indent="0">
              <a:lnSpc>
                <a:spcPct val="100000"/>
              </a:lnSpc>
              <a:spcBef>
                <a:spcPts val="0"/>
              </a:spcBef>
              <a:buNone/>
            </a:pPr>
            <a:r>
              <a:rPr lang="en-US" sz="4400" b="1" u="sng" dirty="0">
                <a:effectLst>
                  <a:outerShdw blurRad="38100" dist="38100" dir="2700000" algn="tl">
                    <a:srgbClr val="000000">
                      <a:alpha val="43137"/>
                    </a:srgbClr>
                  </a:outerShdw>
                </a:effectLst>
              </a:rPr>
              <a:t>Sundays Facebook Live or In-person</a:t>
            </a:r>
            <a:r>
              <a:rPr lang="en-US" sz="4400" b="1" dirty="0">
                <a:effectLst>
                  <a:outerShdw blurRad="38100" dist="38100" dir="2700000" algn="tl">
                    <a:srgbClr val="000000">
                      <a:alpha val="43137"/>
                    </a:srgbClr>
                  </a:outerShdw>
                </a:effectLst>
              </a:rPr>
              <a:t>:   </a:t>
            </a:r>
          </a:p>
          <a:p>
            <a:pPr marL="0" indent="0">
              <a:lnSpc>
                <a:spcPct val="100000"/>
              </a:lnSpc>
              <a:spcBef>
                <a:spcPts val="600"/>
              </a:spcBef>
              <a:buNone/>
            </a:pPr>
            <a:r>
              <a:rPr lang="en-US" sz="4400" b="1" dirty="0">
                <a:effectLst>
                  <a:outerShdw blurRad="38100" dist="38100" dir="2700000" algn="tl">
                    <a:srgbClr val="000000">
                      <a:alpha val="43137"/>
                    </a:srgbClr>
                  </a:outerShdw>
                </a:effectLst>
              </a:rPr>
              <a:t>    9:15  Small Group Sunday School Classes</a:t>
            </a:r>
          </a:p>
          <a:p>
            <a:pPr marL="2286000" lvl="5" indent="0">
              <a:lnSpc>
                <a:spcPct val="100000"/>
              </a:lnSpc>
              <a:spcBef>
                <a:spcPts val="600"/>
              </a:spcBef>
              <a:buNone/>
            </a:pPr>
            <a:r>
              <a:rPr lang="en-US" sz="3400" b="1" dirty="0">
                <a:effectLst>
                  <a:outerShdw blurRad="38100" dist="38100" dir="2700000" algn="tl">
                    <a:srgbClr val="000000">
                      <a:alpha val="43137"/>
                    </a:srgbClr>
                  </a:outerShdw>
                </a:effectLst>
              </a:rPr>
              <a:t>Greg Bowers teaches on Facebook Live </a:t>
            </a:r>
          </a:p>
          <a:p>
            <a:pPr marL="0" indent="0">
              <a:buNone/>
            </a:pPr>
            <a:endParaRPr lang="en-US" sz="1000" b="1" dirty="0">
              <a:effectLst>
                <a:outerShdw blurRad="38100" dist="38100" dir="2700000" algn="tl">
                  <a:srgbClr val="000000">
                    <a:alpha val="43137"/>
                  </a:srgbClr>
                </a:outerShdw>
              </a:effectLst>
            </a:endParaRPr>
          </a:p>
          <a:p>
            <a:pPr marL="0" indent="0">
              <a:spcBef>
                <a:spcPts val="0"/>
              </a:spcBef>
              <a:buNone/>
            </a:pPr>
            <a:r>
              <a:rPr lang="en-US" sz="4800" b="1" dirty="0">
                <a:effectLst>
                  <a:outerShdw blurRad="38100" dist="38100" dir="2700000" algn="tl">
                    <a:srgbClr val="000000">
                      <a:alpha val="43137"/>
                    </a:srgbClr>
                  </a:outerShdw>
                </a:effectLst>
              </a:rPr>
              <a:t> 10:30  Worship (Facebook or YouTube)</a:t>
            </a:r>
          </a:p>
          <a:p>
            <a:pPr marL="0" indent="0" algn="ctr">
              <a:buNone/>
            </a:pPr>
            <a:r>
              <a:rPr lang="en-US" sz="4800" b="1" dirty="0">
                <a:effectLst>
                  <a:outerShdw blurRad="38100" dist="38100" dir="2700000" algn="tl">
                    <a:srgbClr val="000000">
                      <a:alpha val="43137"/>
                    </a:srgbClr>
                  </a:outerShdw>
                </a:effectLst>
              </a:rPr>
              <a:t>“New Year—</a:t>
            </a:r>
            <a:r>
              <a:rPr lang="en-US" sz="4800" b="1" dirty="0" err="1">
                <a:effectLst>
                  <a:outerShdw blurRad="38100" dist="38100" dir="2700000" algn="tl">
                    <a:srgbClr val="000000">
                      <a:alpha val="43137"/>
                    </a:srgbClr>
                  </a:outerShdw>
                </a:effectLst>
              </a:rPr>
              <a:t>ReNew</a:t>
            </a:r>
            <a:r>
              <a:rPr lang="en-US" sz="4800" b="1" dirty="0">
                <a:effectLst>
                  <a:outerShdw blurRad="38100" dist="38100" dir="2700000" algn="tl">
                    <a:srgbClr val="000000">
                      <a:alpha val="43137"/>
                    </a:srgbClr>
                  </a:outerShdw>
                </a:effectLst>
              </a:rPr>
              <a:t> You”</a:t>
            </a:r>
          </a:p>
          <a:p>
            <a:pPr marL="0" indent="0" algn="ctr">
              <a:buNone/>
            </a:pPr>
            <a:r>
              <a:rPr lang="en-US" sz="4800" b="1" dirty="0">
                <a:solidFill>
                  <a:schemeClr val="bg1"/>
                </a:solidFill>
                <a:effectLst>
                  <a:outerShdw blurRad="38100" dist="38100" dir="2700000" algn="tl">
                    <a:srgbClr val="000000">
                      <a:alpha val="43137"/>
                    </a:srgbClr>
                  </a:outerShdw>
                </a:effectLst>
              </a:rPr>
              <a:t>Mask in and Mask out...</a:t>
            </a:r>
          </a:p>
        </p:txBody>
      </p:sp>
    </p:spTree>
    <p:extLst>
      <p:ext uri="{BB962C8B-B14F-4D97-AF65-F5344CB8AC3E}">
        <p14:creationId xmlns:p14="http://schemas.microsoft.com/office/powerpoint/2010/main" val="76820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92032-7CE7-4FD5-92D7-E588454A8459}"/>
              </a:ext>
            </a:extLst>
          </p:cNvPr>
          <p:cNvSpPr>
            <a:spLocks noGrp="1"/>
          </p:cNvSpPr>
          <p:nvPr>
            <p:ph type="ctrTitle"/>
          </p:nvPr>
        </p:nvSpPr>
        <p:spPr/>
        <p:txBody>
          <a:bodyPr/>
          <a:lstStyle/>
          <a:p>
            <a:r>
              <a:rPr lang="en-US" dirty="0"/>
              <a:t>BEGIN HERE </a:t>
            </a:r>
            <a:br>
              <a:rPr lang="en-US" dirty="0"/>
            </a:br>
            <a:r>
              <a:rPr lang="en-US" dirty="0"/>
              <a:t>January 13, 2021</a:t>
            </a:r>
          </a:p>
        </p:txBody>
      </p:sp>
      <p:sp>
        <p:nvSpPr>
          <p:cNvPr id="3" name="Subtitle 2">
            <a:extLst>
              <a:ext uri="{FF2B5EF4-FFF2-40B4-BE49-F238E27FC236}">
                <a16:creationId xmlns:a16="http://schemas.microsoft.com/office/drawing/2014/main" id="{704B9FE9-6820-4C38-83FC-CB05F761DE3F}"/>
              </a:ext>
            </a:extLst>
          </p:cNvPr>
          <p:cNvSpPr>
            <a:spLocks noGrp="1"/>
          </p:cNvSpPr>
          <p:nvPr>
            <p:ph type="subTitle" idx="1"/>
          </p:nvPr>
        </p:nvSpPr>
        <p:spPr>
          <a:xfrm>
            <a:off x="342900" y="4394039"/>
            <a:ext cx="8858250" cy="1892461"/>
          </a:xfrm>
        </p:spPr>
        <p:txBody>
          <a:bodyPr>
            <a:noAutofit/>
          </a:bodyPr>
          <a:lstStyle/>
          <a:p>
            <a:r>
              <a:rPr lang="en-US" sz="4400" dirty="0"/>
              <a:t>Week 31 – Revelation 22</a:t>
            </a:r>
          </a:p>
          <a:p>
            <a:r>
              <a:rPr lang="en-US" sz="4400" dirty="0"/>
              <a:t>Come Lord Jesus Come</a:t>
            </a:r>
          </a:p>
        </p:txBody>
      </p:sp>
    </p:spTree>
    <p:extLst>
      <p:ext uri="{BB962C8B-B14F-4D97-AF65-F5344CB8AC3E}">
        <p14:creationId xmlns:p14="http://schemas.microsoft.com/office/powerpoint/2010/main" val="28057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22:1-5  From the Throne</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319087" y="1605566"/>
            <a:ext cx="12063412" cy="5643596"/>
          </a:xfrm>
          <a:prstGeom prst="rect">
            <a:avLst/>
          </a:prstGeom>
        </p:spPr>
        <p:txBody>
          <a:bodyPr wrap="square">
            <a:spAutoFit/>
          </a:bodyPr>
          <a:lstStyle/>
          <a:p>
            <a:pPr lvl="0" algn="r">
              <a:lnSpc>
                <a:spcPct val="90000"/>
              </a:lnSpc>
              <a:spcBef>
                <a:spcPts val="1000"/>
              </a:spcBef>
              <a:defRPr/>
            </a:pPr>
            <a:r>
              <a:rPr lang="en-US" sz="3200" dirty="0">
                <a:solidFill>
                  <a:prstClr val="white"/>
                </a:solidFill>
              </a:rPr>
              <a:t>Newport, </a:t>
            </a:r>
            <a:r>
              <a:rPr lang="en-US" sz="3200" i="1" dirty="0">
                <a:solidFill>
                  <a:prstClr val="white"/>
                </a:solidFill>
              </a:rPr>
              <a:t>The Lion and the Lamb</a:t>
            </a:r>
            <a:r>
              <a:rPr lang="en-US" sz="3200" dirty="0">
                <a:solidFill>
                  <a:prstClr val="white"/>
                </a:solidFill>
              </a:rPr>
              <a:t> (325)</a:t>
            </a:r>
          </a:p>
          <a:p>
            <a:pPr lvl="0">
              <a:lnSpc>
                <a:spcPct val="90000"/>
              </a:lnSpc>
              <a:spcBef>
                <a:spcPts val="1000"/>
              </a:spcBef>
              <a:defRPr/>
            </a:pPr>
            <a:r>
              <a:rPr lang="en-US" sz="3200" i="1" dirty="0">
                <a:solidFill>
                  <a:prstClr val="white"/>
                </a:solidFill>
              </a:rPr>
              <a:t>	Hubbard points out that the fruit of that kingdom are </a:t>
            </a:r>
          </a:p>
          <a:p>
            <a:pPr marL="1828800" lvl="3" indent="-457200">
              <a:lnSpc>
                <a:spcPct val="90000"/>
              </a:lnSpc>
              <a:spcBef>
                <a:spcPts val="1000"/>
              </a:spcBef>
              <a:buFont typeface="Arial" panose="020B0604020202020204" pitchFamily="34" charset="0"/>
              <a:buChar char="•"/>
              <a:defRPr/>
            </a:pPr>
            <a:r>
              <a:rPr lang="en-US" sz="3600" b="1" i="1" dirty="0">
                <a:solidFill>
                  <a:prstClr val="white"/>
                </a:solidFill>
              </a:rPr>
              <a:t>worship of God without impurity, </a:t>
            </a:r>
          </a:p>
          <a:p>
            <a:pPr marL="1828800" lvl="3" indent="-457200">
              <a:lnSpc>
                <a:spcPct val="90000"/>
              </a:lnSpc>
              <a:spcBef>
                <a:spcPts val="1000"/>
              </a:spcBef>
              <a:buFont typeface="Arial" panose="020B0604020202020204" pitchFamily="34" charset="0"/>
              <a:buChar char="•"/>
              <a:defRPr/>
            </a:pPr>
            <a:r>
              <a:rPr lang="en-US" sz="3600" b="1" i="1" dirty="0">
                <a:solidFill>
                  <a:prstClr val="white"/>
                </a:solidFill>
              </a:rPr>
              <a:t>vision of God without concealment, </a:t>
            </a:r>
          </a:p>
          <a:p>
            <a:pPr marL="1828800" lvl="3" indent="-457200">
              <a:lnSpc>
                <a:spcPct val="90000"/>
              </a:lnSpc>
              <a:spcBef>
                <a:spcPts val="1000"/>
              </a:spcBef>
              <a:buFont typeface="Arial" panose="020B0604020202020204" pitchFamily="34" charset="0"/>
              <a:buChar char="•"/>
              <a:defRPr/>
            </a:pPr>
            <a:r>
              <a:rPr lang="en-US" sz="3600" b="1" i="1" dirty="0">
                <a:solidFill>
                  <a:prstClr val="white"/>
                </a:solidFill>
              </a:rPr>
              <a:t>relationship with God without conflict, and </a:t>
            </a:r>
          </a:p>
          <a:p>
            <a:pPr marL="1828800" lvl="3" indent="-457200">
              <a:lnSpc>
                <a:spcPct val="90000"/>
              </a:lnSpc>
              <a:spcBef>
                <a:spcPts val="1000"/>
              </a:spcBef>
              <a:buFont typeface="Arial" panose="020B0604020202020204" pitchFamily="34" charset="0"/>
              <a:buChar char="•"/>
              <a:defRPr/>
            </a:pPr>
            <a:r>
              <a:rPr lang="en-US" sz="3600" b="1" i="1" dirty="0">
                <a:solidFill>
                  <a:prstClr val="white"/>
                </a:solidFill>
              </a:rPr>
              <a:t>the rulership of God without ending.</a:t>
            </a:r>
            <a:r>
              <a:rPr lang="en-US" sz="3200" b="1" i="1" dirty="0">
                <a:solidFill>
                  <a:prstClr val="white"/>
                </a:solidFill>
              </a:rPr>
              <a:t> </a:t>
            </a:r>
          </a:p>
          <a:p>
            <a:pPr lvl="2">
              <a:lnSpc>
                <a:spcPct val="90000"/>
              </a:lnSpc>
              <a:spcBef>
                <a:spcPts val="1000"/>
              </a:spcBef>
              <a:defRPr/>
            </a:pPr>
            <a:r>
              <a:rPr lang="en-US" sz="3200" i="1" dirty="0">
                <a:solidFill>
                  <a:prstClr val="white"/>
                </a:solidFill>
              </a:rPr>
              <a:t>With eagerness, we anticipate these fruit. By faith in Jesus Christ and through the power of the Holy Spirit, we can begin to experience them now.</a:t>
            </a:r>
          </a:p>
          <a:p>
            <a:pPr lvl="0">
              <a:lnSpc>
                <a:spcPct val="90000"/>
              </a:lnSpc>
              <a:spcBef>
                <a:spcPts val="1000"/>
              </a:spcBef>
              <a:defRPr/>
            </a:pPr>
            <a:endParaRPr lang="en-US" sz="3200" i="1" dirty="0">
              <a:solidFill>
                <a:prstClr val="white"/>
              </a:solidFill>
            </a:endParaRPr>
          </a:p>
        </p:txBody>
      </p:sp>
    </p:spTree>
    <p:extLst>
      <p:ext uri="{BB962C8B-B14F-4D97-AF65-F5344CB8AC3E}">
        <p14:creationId xmlns:p14="http://schemas.microsoft.com/office/powerpoint/2010/main" val="309723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964C-A09C-49E9-BB17-FBD90F28AFFE}"/>
              </a:ext>
            </a:extLst>
          </p:cNvPr>
          <p:cNvSpPr>
            <a:spLocks noGrp="1"/>
          </p:cNvSpPr>
          <p:nvPr>
            <p:ph type="title"/>
          </p:nvPr>
        </p:nvSpPr>
        <p:spPr>
          <a:xfrm>
            <a:off x="680321" y="753228"/>
            <a:ext cx="10005096" cy="1080938"/>
          </a:xfrm>
        </p:spPr>
        <p:txBody>
          <a:bodyPr>
            <a:normAutofit/>
          </a:bodyPr>
          <a:lstStyle/>
          <a:p>
            <a:r>
              <a:rPr lang="en-US" dirty="0">
                <a:solidFill>
                  <a:prstClr val="white"/>
                </a:solidFill>
              </a:rPr>
              <a:t>Revelation 22:6-7  Conclusion</a:t>
            </a:r>
            <a:endParaRPr lang="en-US" dirty="0"/>
          </a:p>
        </p:txBody>
      </p:sp>
      <p:sp>
        <p:nvSpPr>
          <p:cNvPr id="3" name="Rectangle 2">
            <a:extLst>
              <a:ext uri="{FF2B5EF4-FFF2-40B4-BE49-F238E27FC236}">
                <a16:creationId xmlns:a16="http://schemas.microsoft.com/office/drawing/2014/main" id="{3B1F58D5-94AE-4B6C-A79E-3BA257A05473}"/>
              </a:ext>
            </a:extLst>
          </p:cNvPr>
          <p:cNvSpPr/>
          <p:nvPr/>
        </p:nvSpPr>
        <p:spPr>
          <a:xfrm>
            <a:off x="702110" y="2110463"/>
            <a:ext cx="10985065" cy="4150880"/>
          </a:xfrm>
          <a:prstGeom prst="rect">
            <a:avLst/>
          </a:prstGeom>
        </p:spPr>
        <p:txBody>
          <a:bodyPr wrap="square">
            <a:spAutoFit/>
          </a:bodyPr>
          <a:lstStyle/>
          <a:p>
            <a:pPr lvl="0" algn="r">
              <a:lnSpc>
                <a:spcPct val="90000"/>
              </a:lnSpc>
              <a:spcBef>
                <a:spcPts val="1000"/>
              </a:spcBef>
              <a:defRPr/>
            </a:pPr>
            <a:r>
              <a:rPr lang="en-US" sz="3200" dirty="0" err="1">
                <a:solidFill>
                  <a:prstClr val="white"/>
                </a:solidFill>
              </a:rPr>
              <a:t>Besaley</a:t>
            </a:r>
            <a:r>
              <a:rPr lang="en-US" sz="3200" dirty="0">
                <a:solidFill>
                  <a:prstClr val="white"/>
                </a:solidFill>
              </a:rPr>
              <a:t>-Murray, </a:t>
            </a:r>
            <a:r>
              <a:rPr lang="en-US" sz="3200" i="1" dirty="0">
                <a:solidFill>
                  <a:prstClr val="white"/>
                </a:solidFill>
              </a:rPr>
              <a:t>New Bible Commentary</a:t>
            </a:r>
            <a:endParaRPr lang="en-US" sz="3200" dirty="0">
              <a:solidFill>
                <a:prstClr val="white"/>
              </a:solidFill>
            </a:endParaRPr>
          </a:p>
          <a:p>
            <a:pPr lvl="0">
              <a:lnSpc>
                <a:spcPct val="90000"/>
              </a:lnSpc>
              <a:spcBef>
                <a:spcPts val="1000"/>
              </a:spcBef>
              <a:defRPr/>
            </a:pPr>
            <a:r>
              <a:rPr lang="en-US" sz="3200" i="1" dirty="0">
                <a:solidFill>
                  <a:prstClr val="white"/>
                </a:solidFill>
              </a:rPr>
              <a:t>Three themes find prominent expression in this conclusion of Revelation: </a:t>
            </a:r>
          </a:p>
          <a:p>
            <a:pPr marL="971550" lvl="1" indent="-514350">
              <a:lnSpc>
                <a:spcPct val="90000"/>
              </a:lnSpc>
              <a:spcBef>
                <a:spcPts val="1000"/>
              </a:spcBef>
              <a:buFont typeface="+mj-lt"/>
              <a:buAutoNum type="arabicPeriod"/>
              <a:defRPr/>
            </a:pPr>
            <a:r>
              <a:rPr lang="en-US" sz="3200" i="1" dirty="0">
                <a:solidFill>
                  <a:prstClr val="white"/>
                </a:solidFill>
              </a:rPr>
              <a:t>the </a:t>
            </a:r>
            <a:r>
              <a:rPr lang="en-US" sz="3200" b="1" i="1" u="sng" dirty="0">
                <a:solidFill>
                  <a:prstClr val="white"/>
                </a:solidFill>
              </a:rPr>
              <a:t>authenticity</a:t>
            </a:r>
            <a:r>
              <a:rPr lang="en-US" sz="3200" i="1" dirty="0">
                <a:solidFill>
                  <a:prstClr val="white"/>
                </a:solidFill>
              </a:rPr>
              <a:t> of the visions narrated (6, 7, 16, 18, 19); </a:t>
            </a:r>
          </a:p>
          <a:p>
            <a:pPr marL="971550" lvl="1" indent="-514350">
              <a:lnSpc>
                <a:spcPct val="90000"/>
              </a:lnSpc>
              <a:spcBef>
                <a:spcPts val="1000"/>
              </a:spcBef>
              <a:buFont typeface="+mj-lt"/>
              <a:buAutoNum type="arabicPeriod"/>
              <a:defRPr/>
            </a:pPr>
            <a:r>
              <a:rPr lang="en-US" sz="3200" i="1" dirty="0">
                <a:solidFill>
                  <a:prstClr val="white"/>
                </a:solidFill>
              </a:rPr>
              <a:t>the </a:t>
            </a:r>
            <a:r>
              <a:rPr lang="en-US" sz="3200" b="1" i="1" u="sng" dirty="0">
                <a:solidFill>
                  <a:prstClr val="white"/>
                </a:solidFill>
              </a:rPr>
              <a:t>imminence</a:t>
            </a:r>
            <a:r>
              <a:rPr lang="en-US" sz="3200" i="1" dirty="0">
                <a:solidFill>
                  <a:prstClr val="white"/>
                </a:solidFill>
              </a:rPr>
              <a:t> of Christ’s coming (6, 7, 10-12, 20); </a:t>
            </a:r>
          </a:p>
          <a:p>
            <a:pPr marL="971550" lvl="1" indent="-514350">
              <a:lnSpc>
                <a:spcPct val="90000"/>
              </a:lnSpc>
              <a:spcBef>
                <a:spcPts val="1000"/>
              </a:spcBef>
              <a:buFont typeface="+mj-lt"/>
              <a:buAutoNum type="arabicPeriod"/>
              <a:defRPr/>
            </a:pPr>
            <a:r>
              <a:rPr lang="en-US" sz="3200" i="1" dirty="0">
                <a:solidFill>
                  <a:prstClr val="white"/>
                </a:solidFill>
              </a:rPr>
              <a:t>the necessity for </a:t>
            </a:r>
            <a:r>
              <a:rPr lang="en-US" sz="3200" b="1" i="1" u="sng" dirty="0">
                <a:solidFill>
                  <a:prstClr val="white"/>
                </a:solidFill>
              </a:rPr>
              <a:t>holiness</a:t>
            </a:r>
            <a:r>
              <a:rPr lang="en-US" sz="3200" i="1" dirty="0">
                <a:solidFill>
                  <a:prstClr val="white"/>
                </a:solidFill>
              </a:rPr>
              <a:t> in view of the impending consummation (10-15). </a:t>
            </a:r>
          </a:p>
        </p:txBody>
      </p:sp>
    </p:spTree>
    <p:extLst>
      <p:ext uri="{BB962C8B-B14F-4D97-AF65-F5344CB8AC3E}">
        <p14:creationId xmlns:p14="http://schemas.microsoft.com/office/powerpoint/2010/main" val="69362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3095</TotalTime>
  <Words>2644</Words>
  <Application>Microsoft Office PowerPoint</Application>
  <PresentationFormat>Widescreen</PresentationFormat>
  <Paragraphs>163</Paragraphs>
  <Slides>18</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Roboto</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BEGIN HERE  January 13, 2021</vt:lpstr>
      <vt:lpstr>Revelation 22:1-5  From the Throne</vt:lpstr>
      <vt:lpstr>Revelation 22:6-7  Conclusion</vt:lpstr>
      <vt:lpstr>Revelation 22:6-7  Coming Quickly</vt:lpstr>
      <vt:lpstr>Back where we began... Revelation 1:1-3 </vt:lpstr>
      <vt:lpstr>Revelation 22:8-9  Worship God!</vt:lpstr>
      <vt:lpstr>Revelation 22:10-11 The Time is Near</vt:lpstr>
      <vt:lpstr>Revelation 22:12-13 The Alpha and Omega</vt:lpstr>
      <vt:lpstr>Revelation 22:14-15  What Gives You the Right?</vt:lpstr>
      <vt:lpstr>Revelation 22:14  Wash their robes...</vt:lpstr>
      <vt:lpstr>Revelation 22:15  Outside...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72</cp:revision>
  <dcterms:created xsi:type="dcterms:W3CDTF">2020-12-16T21:01:22Z</dcterms:created>
  <dcterms:modified xsi:type="dcterms:W3CDTF">2021-01-14T02:42:45Z</dcterms:modified>
</cp:coreProperties>
</file>